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27" r:id="rId2"/>
    <p:sldId id="315" r:id="rId3"/>
    <p:sldId id="309" r:id="rId4"/>
    <p:sldId id="304" r:id="rId5"/>
    <p:sldId id="319" r:id="rId6"/>
    <p:sldId id="321" r:id="rId7"/>
    <p:sldId id="322" r:id="rId8"/>
    <p:sldId id="357" r:id="rId9"/>
    <p:sldId id="263" r:id="rId10"/>
    <p:sldId id="355" r:id="rId11"/>
    <p:sldId id="350" r:id="rId12"/>
    <p:sldId id="335" r:id="rId13"/>
    <p:sldId id="353" r:id="rId14"/>
    <p:sldId id="267" r:id="rId15"/>
    <p:sldId id="323" r:id="rId16"/>
    <p:sldId id="358" r:id="rId17"/>
    <p:sldId id="324" r:id="rId18"/>
    <p:sldId id="345" r:id="rId19"/>
    <p:sldId id="342" r:id="rId20"/>
    <p:sldId id="347" r:id="rId21"/>
    <p:sldId id="359" r:id="rId22"/>
    <p:sldId id="330" r:id="rId23"/>
    <p:sldId id="352" r:id="rId24"/>
    <p:sldId id="328" r:id="rId25"/>
    <p:sldId id="354" r:id="rId26"/>
    <p:sldId id="351" r:id="rId27"/>
    <p:sldId id="360" r:id="rId28"/>
    <p:sldId id="326" r:id="rId29"/>
  </p:sldIdLst>
  <p:sldSz cx="9144000" cy="6858000" type="screen4x3"/>
  <p:notesSz cx="6797675" cy="987425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2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8" autoAdjust="0"/>
    <p:restoredTop sz="88415" autoAdjust="0"/>
  </p:normalViewPr>
  <p:slideViewPr>
    <p:cSldViewPr>
      <p:cViewPr>
        <p:scale>
          <a:sx n="80" d="100"/>
          <a:sy n="80" d="100"/>
        </p:scale>
        <p:origin x="-1764" y="-912"/>
      </p:cViewPr>
      <p:guideLst>
        <p:guide orient="horz" pos="38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66" y="-108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otta\Documents\Sja&#776;lvva&#776;rdering-1%20(2)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otta\Documents\HRQL%20ass.%20d&#229;ligt%20behandlad%20(%20fig)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floor>
      <c:spPr>
        <a:noFill/>
        <a:ln w="3175">
          <a:solidFill>
            <a:srgbClr val="808080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0928664930949768E-2"/>
          <c:y val="1.7257342438892202E-2"/>
          <c:w val="0.90907133506905025"/>
          <c:h val="0.63687765455959211"/>
        </c:manualLayout>
      </c:layout>
      <c:bar3DChart>
        <c:barDir val="col"/>
        <c:grouping val="clustered"/>
        <c:ser>
          <c:idx val="0"/>
          <c:order val="0"/>
          <c:tx>
            <c:strRef>
              <c:f>Blad1!$K$4</c:f>
              <c:strCache>
                <c:ptCount val="1"/>
                <c:pt idx="0">
                  <c:v>Man</c:v>
                </c:pt>
              </c:strCache>
            </c:strRef>
          </c:tx>
          <c:spPr>
            <a:solidFill>
              <a:srgbClr val="0070C0"/>
            </a:solidFill>
          </c:spPr>
          <c:dLbls>
            <c:delete val="1"/>
          </c:dLbls>
          <c:cat>
            <c:strRef>
              <c:f>Blad1!$J$5:$J$13</c:f>
              <c:strCache>
                <c:ptCount val="9"/>
                <c:pt idx="0">
                  <c:v>Nöjd med eget presterande</c:v>
                </c:pt>
                <c:pt idx="1">
                  <c:v>Pigg och full av energi</c:v>
                </c:pt>
                <c:pt idx="2">
                  <c:v>Utseende är okej</c:v>
                </c:pt>
                <c:pt idx="3">
                  <c:v>Tillfreds med sin livssituation</c:v>
                </c:pt>
                <c:pt idx="4">
                  <c:v>Nöjd med sin sysselsättning</c:v>
                </c:pt>
                <c:pt idx="5">
                  <c:v>Bra relation till familjen </c:v>
                </c:pt>
                <c:pt idx="6">
                  <c:v>Känner sig trygg </c:v>
                </c:pt>
                <c:pt idx="7">
                  <c:v>Någon att prata med om viktiga saker</c:v>
                </c:pt>
                <c:pt idx="8">
                  <c:v>Tänker på meningen med livet</c:v>
                </c:pt>
              </c:strCache>
            </c:strRef>
          </c:cat>
          <c:val>
            <c:numRef>
              <c:f>Blad1!$K$5:$K$13</c:f>
              <c:numCache>
                <c:formatCode>General</c:formatCode>
                <c:ptCount val="9"/>
                <c:pt idx="0">
                  <c:v>93.6</c:v>
                </c:pt>
                <c:pt idx="1">
                  <c:v>85</c:v>
                </c:pt>
                <c:pt idx="2">
                  <c:v>86.3</c:v>
                </c:pt>
                <c:pt idx="3">
                  <c:v>91.8</c:v>
                </c:pt>
                <c:pt idx="4">
                  <c:v>83.6</c:v>
                </c:pt>
                <c:pt idx="5">
                  <c:v>98.5</c:v>
                </c:pt>
                <c:pt idx="6">
                  <c:v>95.9</c:v>
                </c:pt>
                <c:pt idx="7">
                  <c:v>88.2</c:v>
                </c:pt>
                <c:pt idx="8">
                  <c:v>50.7</c:v>
                </c:pt>
              </c:numCache>
            </c:numRef>
          </c:val>
        </c:ser>
        <c:ser>
          <c:idx val="1"/>
          <c:order val="1"/>
          <c:tx>
            <c:strRef>
              <c:f>Blad1!$L$4</c:f>
              <c:strCache>
                <c:ptCount val="1"/>
                <c:pt idx="0">
                  <c:v>Kvinna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elete val="1"/>
          </c:dLbls>
          <c:cat>
            <c:strRef>
              <c:f>Blad1!$J$5:$J$13</c:f>
              <c:strCache>
                <c:ptCount val="9"/>
                <c:pt idx="0">
                  <c:v>Nöjd med eget presterande</c:v>
                </c:pt>
                <c:pt idx="1">
                  <c:v>Pigg och full av energi</c:v>
                </c:pt>
                <c:pt idx="2">
                  <c:v>Utseende är okej</c:v>
                </c:pt>
                <c:pt idx="3">
                  <c:v>Tillfreds med sin livssituation</c:v>
                </c:pt>
                <c:pt idx="4">
                  <c:v>Nöjd med sin sysselsättning</c:v>
                </c:pt>
                <c:pt idx="5">
                  <c:v>Bra relation till familjen </c:v>
                </c:pt>
                <c:pt idx="6">
                  <c:v>Känner sig trygg </c:v>
                </c:pt>
                <c:pt idx="7">
                  <c:v>Någon att prata med om viktiga saker</c:v>
                </c:pt>
                <c:pt idx="8">
                  <c:v>Tänker på meningen med livet</c:v>
                </c:pt>
              </c:strCache>
            </c:strRef>
          </c:cat>
          <c:val>
            <c:numRef>
              <c:f>Blad1!$L$5:$L$13</c:f>
              <c:numCache>
                <c:formatCode>General</c:formatCode>
                <c:ptCount val="9"/>
                <c:pt idx="0">
                  <c:v>86.1</c:v>
                </c:pt>
                <c:pt idx="1">
                  <c:v>79</c:v>
                </c:pt>
                <c:pt idx="2">
                  <c:v>83.4</c:v>
                </c:pt>
                <c:pt idx="3">
                  <c:v>83.3</c:v>
                </c:pt>
                <c:pt idx="4">
                  <c:v>80.3</c:v>
                </c:pt>
                <c:pt idx="5">
                  <c:v>94.5</c:v>
                </c:pt>
                <c:pt idx="6">
                  <c:v>90.8</c:v>
                </c:pt>
                <c:pt idx="7">
                  <c:v>93.6</c:v>
                </c:pt>
                <c:pt idx="8">
                  <c:v>63.7</c:v>
                </c:pt>
              </c:numCache>
            </c:numRef>
          </c:val>
        </c:ser>
        <c:dLbls>
          <c:showVal val="1"/>
        </c:dLbls>
        <c:shape val="box"/>
        <c:axId val="138978816"/>
        <c:axId val="138980352"/>
        <c:axId val="0"/>
      </c:bar3DChart>
      <c:catAx>
        <c:axId val="13897881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138980352"/>
        <c:crosses val="autoZero"/>
        <c:auto val="1"/>
        <c:lblAlgn val="ctr"/>
        <c:lblOffset val="100"/>
      </c:catAx>
      <c:valAx>
        <c:axId val="138980352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38978816"/>
        <c:crosses val="autoZero"/>
        <c:crossBetween val="between"/>
      </c:valAx>
      <c:spPr>
        <a:noFill/>
        <a:ln w="254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7560826574825035"/>
          <c:y val="5.2966990780904145E-2"/>
          <c:w val="7.618869332509913E-2"/>
          <c:h val="0.10532857003985613"/>
        </c:manualLayout>
      </c:layout>
    </c:legend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756265760897525E-2"/>
          <c:y val="1.8162243608437843E-2"/>
          <c:w val="0.84457052038800862"/>
          <c:h val="0.72664393513311376"/>
        </c:manualLayout>
      </c:layout>
      <c:barChart>
        <c:barDir val="col"/>
        <c:grouping val="clustered"/>
        <c:ser>
          <c:idx val="0"/>
          <c:order val="0"/>
          <c:tx>
            <c:strRef>
              <c:f>Blad1!$I$2</c:f>
              <c:strCache>
                <c:ptCount val="1"/>
                <c:pt idx="0">
                  <c:v>Nej</c:v>
                </c:pt>
              </c:strCache>
            </c:strRef>
          </c:tx>
          <c:spPr>
            <a:solidFill>
              <a:srgbClr val="00B050"/>
            </a:solidFill>
          </c:spPr>
          <c:dLbls>
            <c:delete val="1"/>
          </c:dLbls>
          <c:cat>
            <c:strRef>
              <c:f>Blad1!$H$3:$H$13</c:f>
              <c:strCache>
                <c:ptCount val="11"/>
                <c:pt idx="0">
                  <c:v>HRQL</c:v>
                </c:pt>
                <c:pt idx="1">
                  <c:v>Fysisk aktivitet, hälsa</c:v>
                </c:pt>
                <c:pt idx="2">
                  <c:v>Välbefinnande</c:v>
                </c:pt>
                <c:pt idx="3">
                  <c:v>Nedstämdhet</c:v>
                </c:pt>
                <c:pt idx="4">
                  <c:v>Dina kompisar</c:v>
                </c:pt>
                <c:pt idx="5">
                  <c:v>Din Fritid</c:v>
                </c:pt>
                <c:pt idx="6">
                  <c:v>Skola och inlärning</c:v>
                </c:pt>
                <c:pt idx="7">
                  <c:v>Mobbning</c:v>
                </c:pt>
                <c:pt idx="8">
                  <c:v>Pengar</c:v>
                </c:pt>
                <c:pt idx="9">
                  <c:v>Din familj</c:v>
                </c:pt>
                <c:pt idx="10">
                  <c:v>Självvärdering</c:v>
                </c:pt>
              </c:strCache>
            </c:strRef>
          </c:cat>
          <c:val>
            <c:numRef>
              <c:f>Blad1!$I$3:$I$13</c:f>
              <c:numCache>
                <c:formatCode>General</c:formatCode>
                <c:ptCount val="11"/>
                <c:pt idx="0">
                  <c:v>80.7</c:v>
                </c:pt>
                <c:pt idx="1">
                  <c:v>81.81</c:v>
                </c:pt>
                <c:pt idx="2">
                  <c:v>80.709999999999994</c:v>
                </c:pt>
                <c:pt idx="3">
                  <c:v>83.29</c:v>
                </c:pt>
                <c:pt idx="4">
                  <c:v>76.81</c:v>
                </c:pt>
                <c:pt idx="5">
                  <c:v>80.959999999999994</c:v>
                </c:pt>
                <c:pt idx="6">
                  <c:v>69.459999999999994</c:v>
                </c:pt>
                <c:pt idx="7">
                  <c:v>97.48</c:v>
                </c:pt>
                <c:pt idx="8">
                  <c:v>73.430000000000007</c:v>
                </c:pt>
                <c:pt idx="9">
                  <c:v>83.960000000000022</c:v>
                </c:pt>
                <c:pt idx="10">
                  <c:v>78.290000000000006</c:v>
                </c:pt>
              </c:numCache>
            </c:numRef>
          </c:val>
        </c:ser>
        <c:ser>
          <c:idx val="1"/>
          <c:order val="1"/>
          <c:tx>
            <c:strRef>
              <c:f>Blad1!$J$2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FFC000"/>
            </a:solidFill>
          </c:spPr>
          <c:dLbls>
            <c:delete val="1"/>
          </c:dLbls>
          <c:cat>
            <c:strRef>
              <c:f>Blad1!$H$3:$H$13</c:f>
              <c:strCache>
                <c:ptCount val="11"/>
                <c:pt idx="0">
                  <c:v>HRQL</c:v>
                </c:pt>
                <c:pt idx="1">
                  <c:v>Fysisk aktivitet, hälsa</c:v>
                </c:pt>
                <c:pt idx="2">
                  <c:v>Välbefinnande</c:v>
                </c:pt>
                <c:pt idx="3">
                  <c:v>Nedstämdhet</c:v>
                </c:pt>
                <c:pt idx="4">
                  <c:v>Dina kompisar</c:v>
                </c:pt>
                <c:pt idx="5">
                  <c:v>Din Fritid</c:v>
                </c:pt>
                <c:pt idx="6">
                  <c:v>Skola och inlärning</c:v>
                </c:pt>
                <c:pt idx="7">
                  <c:v>Mobbning</c:v>
                </c:pt>
                <c:pt idx="8">
                  <c:v>Pengar</c:v>
                </c:pt>
                <c:pt idx="9">
                  <c:v>Din familj</c:v>
                </c:pt>
                <c:pt idx="10">
                  <c:v>Självvärdering</c:v>
                </c:pt>
              </c:strCache>
            </c:strRef>
          </c:cat>
          <c:val>
            <c:numRef>
              <c:f>Blad1!$J$3:$J$13</c:f>
              <c:numCache>
                <c:formatCode>General</c:formatCode>
                <c:ptCount val="11"/>
                <c:pt idx="0">
                  <c:v>68.709999999999994</c:v>
                </c:pt>
                <c:pt idx="1">
                  <c:v>61.96</c:v>
                </c:pt>
                <c:pt idx="2">
                  <c:v>70.77</c:v>
                </c:pt>
                <c:pt idx="3">
                  <c:v>70.290000000000006</c:v>
                </c:pt>
                <c:pt idx="4">
                  <c:v>70.8</c:v>
                </c:pt>
                <c:pt idx="5">
                  <c:v>67.599999999999994</c:v>
                </c:pt>
                <c:pt idx="6">
                  <c:v>54.78</c:v>
                </c:pt>
                <c:pt idx="7">
                  <c:v>90.38</c:v>
                </c:pt>
                <c:pt idx="8">
                  <c:v>65.13</c:v>
                </c:pt>
                <c:pt idx="9">
                  <c:v>74.97</c:v>
                </c:pt>
                <c:pt idx="10">
                  <c:v>62.5</c:v>
                </c:pt>
              </c:numCache>
            </c:numRef>
          </c:val>
        </c:ser>
        <c:dLbls>
          <c:showVal val="1"/>
        </c:dLbls>
        <c:axId val="139722752"/>
        <c:axId val="139724288"/>
      </c:barChart>
      <c:catAx>
        <c:axId val="1397227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  <a:latin typeface="Eras Demi ITC" pitchFamily="34" charset="0"/>
              </a:defRPr>
            </a:pPr>
            <a:endParaRPr lang="en-US"/>
          </a:p>
        </c:txPr>
        <c:crossAx val="139724288"/>
        <c:crosses val="autoZero"/>
        <c:auto val="1"/>
        <c:lblAlgn val="ctr"/>
        <c:lblOffset val="100"/>
      </c:catAx>
      <c:valAx>
        <c:axId val="139724288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139722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779991187232978"/>
          <c:y val="4.7697753377158127E-2"/>
          <c:w val="5.8930548575045066E-2"/>
          <c:h val="0.1176124447858652"/>
        </c:manualLayout>
      </c:layout>
      <c:txPr>
        <a:bodyPr/>
        <a:lstStyle/>
        <a:p>
          <a:pPr>
            <a:defRPr b="1">
              <a:latin typeface="Eras Demi ITC" pitchFamily="34" charset="0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</c:sp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7463" y="0"/>
            <a:ext cx="2919412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66" tIns="0" rIns="19166" bIns="0" numCol="1" anchor="t" anchorCtr="0" compatLnSpc="1">
            <a:prstTxWarp prst="textNoShape">
              <a:avLst/>
            </a:prstTxWarp>
          </a:bodyPr>
          <a:lstStyle>
            <a:lvl1pPr defTabSz="747713" eaLnBrk="0" hangingPunct="0">
              <a:defRPr sz="1000" b="0" i="1"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19412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66" tIns="0" rIns="19166" bIns="0" numCol="1" anchor="t" anchorCtr="0" compatLnSpc="1">
            <a:prstTxWarp prst="textNoShape">
              <a:avLst/>
            </a:prstTxWarp>
          </a:bodyPr>
          <a:lstStyle>
            <a:lvl1pPr algn="r" defTabSz="747713" eaLnBrk="0" hangingPunct="0">
              <a:defRPr sz="1000" b="0" i="1"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6313" y="766763"/>
            <a:ext cx="4845050" cy="363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800" y="4710113"/>
            <a:ext cx="4916488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0" tIns="46319" rIns="91040" bIns="46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7463" y="9342438"/>
            <a:ext cx="2919412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66" tIns="0" rIns="19166" bIns="0" numCol="1" anchor="b" anchorCtr="0" compatLnSpc="1">
            <a:prstTxWarp prst="textNoShape">
              <a:avLst/>
            </a:prstTxWarp>
          </a:bodyPr>
          <a:lstStyle>
            <a:lvl1pPr defTabSz="747713" eaLnBrk="0" hangingPunct="0">
              <a:defRPr sz="1000" b="0" i="1">
                <a:cs typeface="+mn-cs"/>
              </a:defRPr>
            </a:lvl1pPr>
          </a:lstStyle>
          <a:p>
            <a:pPr>
              <a:defRPr/>
            </a:pPr>
            <a:r>
              <a:rPr lang="sv-SE"/>
              <a:t>Lotta Omma, leg psykolog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342438"/>
            <a:ext cx="2919412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66" tIns="0" rIns="19166" bIns="0" numCol="1" anchor="b" anchorCtr="0" compatLnSpc="1">
            <a:prstTxWarp prst="textNoShape">
              <a:avLst/>
            </a:prstTxWarp>
          </a:bodyPr>
          <a:lstStyle>
            <a:lvl1pPr algn="r" defTabSz="747713" eaLnBrk="0" hangingPunct="0">
              <a:defRPr sz="1000" b="0" i="1">
                <a:cs typeface="+mn-cs"/>
              </a:defRPr>
            </a:lvl1pPr>
          </a:lstStyle>
          <a:p>
            <a:pPr>
              <a:defRPr/>
            </a:pPr>
            <a:fld id="{A1C39819-16B9-46D5-A69E-672B7CE6149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7429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2438" algn="l" defTabSz="7429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03288" algn="l" defTabSz="7429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55725" algn="l" defTabSz="7429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06575" algn="l" defTabSz="7429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77900" y="766763"/>
            <a:ext cx="4841875" cy="3632200"/>
          </a:xfrm>
          <a:ln/>
        </p:spPr>
      </p:sp>
      <p:sp>
        <p:nvSpPr>
          <p:cNvPr id="43011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Platshållare för sidfo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Lotta Omma, leg psykolog</a:t>
            </a:r>
          </a:p>
        </p:txBody>
      </p:sp>
      <p:sp>
        <p:nvSpPr>
          <p:cNvPr id="38917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A316A3-C3D6-48F5-84E2-F8196272CA7B}" type="slidenum">
              <a:rPr lang="sv-SE" smtClean="0"/>
              <a:pPr>
                <a:defRPr/>
              </a:pPr>
              <a:t>1</a:t>
            </a:fld>
            <a:endParaRPr lang="sv-S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77900" y="766763"/>
            <a:ext cx="4841875" cy="3632200"/>
          </a:xfrm>
          <a:ln/>
        </p:spPr>
      </p:sp>
      <p:sp>
        <p:nvSpPr>
          <p:cNvPr id="57347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Platshållare för sidfo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Lotta Omma, leg psykolog</a:t>
            </a:r>
          </a:p>
        </p:txBody>
      </p:sp>
      <p:sp>
        <p:nvSpPr>
          <p:cNvPr id="5120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864FE9-412F-4552-B6A1-6AF57D2CE3B7}" type="slidenum">
              <a:rPr lang="sv-SE" smtClean="0"/>
              <a:pPr>
                <a:defRPr/>
              </a:pPr>
              <a:t>23</a:t>
            </a:fld>
            <a:endParaRPr lang="sv-S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77900" y="766763"/>
            <a:ext cx="4841875" cy="3632200"/>
          </a:xfrm>
          <a:ln/>
        </p:spPr>
      </p:sp>
      <p:sp>
        <p:nvSpPr>
          <p:cNvPr id="6144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  <p:sp>
        <p:nvSpPr>
          <p:cNvPr id="56324" name="Platshållare för sidfo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Lotta Omma, leg psykolog</a:t>
            </a:r>
          </a:p>
        </p:txBody>
      </p:sp>
      <p:sp>
        <p:nvSpPr>
          <p:cNvPr id="5632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9D543C-2CC2-414A-96E4-69EEBECFE36A}" type="slidenum">
              <a:rPr lang="sv-SE" smtClean="0"/>
              <a:pPr>
                <a:defRPr/>
              </a:pPr>
              <a:t>26</a:t>
            </a:fld>
            <a:endParaRPr lang="sv-S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66763"/>
            <a:ext cx="4841875" cy="36322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Lotta Omma, leg psykolog</a:t>
            </a: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66763"/>
            <a:ext cx="4841875" cy="36322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Lotta Omma, leg psykolog</a:t>
            </a: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66763"/>
            <a:ext cx="4841875" cy="36322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Lotta Omma, leg psykolog</a:t>
            </a: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66763"/>
            <a:ext cx="4841875" cy="36322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Lotta Omma, leg psykolog</a:t>
            </a: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66763"/>
            <a:ext cx="4841875" cy="36322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77900" y="766763"/>
            <a:ext cx="4841875" cy="3632200"/>
          </a:xfrm>
          <a:ln/>
        </p:spPr>
      </p:sp>
      <p:sp>
        <p:nvSpPr>
          <p:cNvPr id="4915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Platshållare för sidfo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Lotta Omma, leg psykolog</a:t>
            </a:r>
          </a:p>
        </p:txBody>
      </p:sp>
      <p:sp>
        <p:nvSpPr>
          <p:cNvPr id="44037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65CE14-31E9-4368-AEDC-3C573241BE20}" type="slidenum">
              <a:rPr lang="sv-SE" smtClean="0"/>
              <a:pPr>
                <a:defRPr/>
              </a:pPr>
              <a:t>18</a:t>
            </a:fld>
            <a:endParaRPr lang="sv-S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77900" y="766763"/>
            <a:ext cx="4841875" cy="3632200"/>
          </a:xfrm>
          <a:ln/>
        </p:spPr>
      </p:sp>
      <p:sp>
        <p:nvSpPr>
          <p:cNvPr id="5017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Lotta Omma, leg psykolog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59A46C-16E5-4452-A3E1-EF3B64912C84}" type="slidenum">
              <a:rPr lang="sv-SE" smtClean="0"/>
              <a:pPr>
                <a:defRPr/>
              </a:pPr>
              <a:t>21</a:t>
            </a:fld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77900" y="766763"/>
            <a:ext cx="4841875" cy="3632200"/>
          </a:xfrm>
          <a:ln/>
        </p:spPr>
      </p:sp>
      <p:sp>
        <p:nvSpPr>
          <p:cNvPr id="5632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Platshållare för sidfo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Lotta Omma, leg psykolog</a:t>
            </a:r>
          </a:p>
        </p:txBody>
      </p:sp>
      <p:sp>
        <p:nvSpPr>
          <p:cNvPr id="50181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34DB81-8003-4371-8C3E-50B6A0E2DDD7}" type="slidenum">
              <a:rPr lang="sv-SE" smtClean="0"/>
              <a:pPr>
                <a:defRPr/>
              </a:pPr>
              <a:t>22</a:t>
            </a:fld>
            <a:endParaRPr 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025" y="5891213"/>
            <a:ext cx="55467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 på bakgrundsrubriken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0" y="6248400"/>
            <a:ext cx="2895600" cy="457200"/>
          </a:xfrm>
        </p:spPr>
        <p:txBody>
          <a:bodyPr/>
          <a:lstStyle>
            <a:lvl1pPr algn="l"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sv-SE"/>
              <a:t>Leg psykolog Lotta Omma      BILD </a:t>
            </a:r>
            <a:fld id="{C9C54E10-1CC1-428D-94F1-D2B0458A8DBC}" type="slidenum">
              <a:rPr lang="sv-SE"/>
              <a:pPr>
                <a:defRPr/>
              </a:pPr>
              <a:t>‹#›</a:t>
            </a:fld>
            <a:r>
              <a:rPr lang="sv-SE"/>
              <a:t>      1999-02-10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ED024C23-FA9A-4C11-88F7-4F24F5AFAEF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Leg psykolog Lotta Omma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Leg psykolog Lotta Omma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Leg psykolog Lotta Omma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Leg psykolog Lotta Omma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Leg psykolog Lotta Omma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Leg psykolog Lotta Omma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Leg psykolog Lotta Omma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Leg psykolog Lotta Omma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Leg psykolog Lotta Omma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Leg psykolog Lotta Omma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 b="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sv-SE"/>
              <a:t>Leg psykolog Lotta Omma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26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600">
          <a:solidFill>
            <a:schemeClr val="tx2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5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3pPr>
      <a:lvl4pPr marL="1562100" indent="-228600" algn="l" defTabSz="7620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400">
          <a:solidFill>
            <a:schemeClr val="tx2"/>
          </a:solidFill>
          <a:latin typeface="+mn-lt"/>
        </a:defRPr>
      </a:lvl4pPr>
      <a:lvl5pPr marL="1981200" indent="-228600" algn="l" defTabSz="7620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5pPr>
      <a:lvl6pPr marL="2438400" indent="-228600" algn="l" defTabSz="7620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6pPr>
      <a:lvl7pPr marL="2895600" indent="-228600" algn="l" defTabSz="7620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7pPr>
      <a:lvl8pPr marL="3352800" indent="-228600" algn="l" defTabSz="7620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8pPr>
      <a:lvl9pPr marL="3810000" indent="-228600" algn="l" defTabSz="7620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-kalkylblad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>
              <a:defRPr/>
            </a:pPr>
            <a:r>
              <a:rPr lang="sv-SE" smtClean="0"/>
              <a:t>Leg psykolog Lotta Omma</a:t>
            </a:r>
          </a:p>
        </p:txBody>
      </p:sp>
      <p:pic>
        <p:nvPicPr>
          <p:cNvPr id="4099" name="Picture 4" descr="04485_oms_Lotta_Om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531440"/>
            <a:ext cx="8245475" cy="1109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Leg psykolog Lotta Omma</a:t>
            </a:r>
            <a:endParaRPr lang="sv-SE"/>
          </a:p>
        </p:txBody>
      </p:sp>
      <p:sp>
        <p:nvSpPr>
          <p:cNvPr id="13315" name="Rektangel 2"/>
          <p:cNvSpPr>
            <a:spLocks noChangeArrowheads="1"/>
          </p:cNvSpPr>
          <p:nvPr/>
        </p:nvSpPr>
        <p:spPr bwMode="auto">
          <a:xfrm>
            <a:off x="539750" y="1773238"/>
            <a:ext cx="76327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/>
              <a:t>Hälften av ungdomarna har erfarenhet av illa behandling på grund av samisk härkomst (70 % av renskötarna)</a:t>
            </a:r>
            <a:endParaRPr lang="en-GB"/>
          </a:p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solidFill>
                  <a:schemeClr val="bg1"/>
                </a:solidFill>
              </a:rPr>
              <a:t>Etnisk diskriminering/ kränkande behandling</a:t>
            </a:r>
          </a:p>
        </p:txBody>
      </p:sp>
      <p:sp>
        <p:nvSpPr>
          <p:cNvPr id="14339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smtClean="0"/>
              <a:t>Illa behandlad på grund av härkomst?</a:t>
            </a:r>
          </a:p>
          <a:p>
            <a:endParaRPr lang="en-US" sz="2000" smtClean="0"/>
          </a:p>
          <a:p>
            <a:endParaRPr lang="en-US" sz="2000" smtClean="0"/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pPr>
              <a:buFont typeface="Wingdings" pitchFamily="2" charset="2"/>
              <a:buNone/>
            </a:pPr>
            <a:r>
              <a:rPr lang="en-US" sz="2000" smtClean="0"/>
              <a:t>Hälften  (50 %) av de samiska ungdomarna svara “ja”</a:t>
            </a:r>
          </a:p>
        </p:txBody>
      </p:sp>
      <p:sp>
        <p:nvSpPr>
          <p:cNvPr id="14340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smtClean="0"/>
              <a:t>Har du under de tre senaste månaderna blivit behandlad/bemött så att du känt dig kränkt?</a:t>
            </a:r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pPr>
              <a:buFont typeface="Wingdings" pitchFamily="2" charset="2"/>
              <a:buNone/>
            </a:pPr>
            <a:r>
              <a:rPr lang="en-US" sz="2000" smtClean="0"/>
              <a:t>21 % av männen och 32 % av kvinnorna svara “ja” I åldern 16-24 år I norra Sverige</a:t>
            </a:r>
          </a:p>
        </p:txBody>
      </p:sp>
      <p:sp>
        <p:nvSpPr>
          <p:cNvPr id="12293" name="Platshållare för sidfot 4"/>
          <p:cNvSpPr>
            <a:spLocks noGrp="1"/>
          </p:cNvSpPr>
          <p:nvPr>
            <p:ph type="ftr" sz="quarter" idx="11"/>
          </p:nvPr>
        </p:nvSpPr>
        <p:spPr>
          <a:xfrm flipH="1">
            <a:off x="6443663" y="6248400"/>
            <a:ext cx="2700337" cy="457200"/>
          </a:xfrm>
        </p:spPr>
        <p:txBody>
          <a:bodyPr/>
          <a:lstStyle/>
          <a:p>
            <a:pPr defTabSz="762000">
              <a:defRPr/>
            </a:pPr>
            <a:r>
              <a:rPr lang="sv-SE" sz="800" smtClean="0"/>
              <a:t>Leg psykolog Lotta Omma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chemeClr val="bg1"/>
                </a:solidFill>
              </a:rPr>
              <a:t>Enkulturation</a:t>
            </a:r>
          </a:p>
        </p:txBody>
      </p:sp>
      <p:sp>
        <p:nvSpPr>
          <p:cNvPr id="15363" name="Platshållare för innehåll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chemeClr val="bg1"/>
                </a:solidFill>
              </a:rPr>
              <a:t>Stolt över att vara same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chemeClr val="bg1"/>
                </a:solidFill>
              </a:rPr>
              <a:t>Pratar samiska 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chemeClr val="bg1"/>
                </a:solidFill>
              </a:rPr>
              <a:t>Förstår samiska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chemeClr val="bg1"/>
                </a:solidFill>
              </a:rPr>
              <a:t>Detar i samiska aktiviteter (kalvmärkning,renskiljning, slöjd, jakt&amp;fiske)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chemeClr val="bg1"/>
                </a:solidFill>
              </a:rPr>
              <a:t>Nära anknytning till någon sameby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chemeClr val="bg1"/>
                </a:solidFill>
              </a:rPr>
              <a:t>Anknytning till någon samisk organisation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chemeClr val="bg1"/>
                </a:solidFill>
              </a:rPr>
              <a:t>Deltar i samiska sammankomster (t ex Jokkmokks marknad, samiska mästerskap, fotbollsturneringar)</a:t>
            </a:r>
          </a:p>
          <a:p>
            <a:pPr>
              <a:buFont typeface="Wingdings" pitchFamily="2" charset="2"/>
              <a:buNone/>
            </a:pPr>
            <a:endParaRPr lang="en-US" sz="200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en-US" sz="2000" smtClean="0">
              <a:solidFill>
                <a:schemeClr val="bg1"/>
              </a:solidFill>
            </a:endParaRPr>
          </a:p>
        </p:txBody>
      </p:sp>
      <p:sp>
        <p:nvSpPr>
          <p:cNvPr id="13316" name="Platshållare för sidfot 3"/>
          <p:cNvSpPr>
            <a:spLocks noGrp="1"/>
          </p:cNvSpPr>
          <p:nvPr>
            <p:ph type="ftr" sz="quarter" idx="11"/>
          </p:nvPr>
        </p:nvSpPr>
        <p:spPr>
          <a:xfrm flipH="1">
            <a:off x="6443663" y="6248400"/>
            <a:ext cx="2700337" cy="457200"/>
          </a:xfrm>
        </p:spPr>
        <p:txBody>
          <a:bodyPr/>
          <a:lstStyle/>
          <a:p>
            <a:pPr defTabSz="762000">
              <a:defRPr/>
            </a:pPr>
            <a:r>
              <a:rPr lang="sv-SE" sz="800" smtClean="0"/>
              <a:t>Leg psykolog Lotta Omma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ubrik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sz="2400" smtClean="0">
                <a:solidFill>
                  <a:srgbClr val="FFFFFF"/>
                </a:solidFill>
              </a:rPr>
              <a:t>Självvärdering: Ofta svar i procent för män respektive kvinnor</a:t>
            </a:r>
          </a:p>
        </p:txBody>
      </p:sp>
      <p:sp>
        <p:nvSpPr>
          <p:cNvPr id="14339" name="Platshållare för sidfot 3"/>
          <p:cNvSpPr>
            <a:spLocks noGrp="1"/>
          </p:cNvSpPr>
          <p:nvPr>
            <p:ph type="ftr" sz="quarter" idx="11"/>
          </p:nvPr>
        </p:nvSpPr>
        <p:spPr>
          <a:xfrm flipH="1">
            <a:off x="6659563" y="6248400"/>
            <a:ext cx="2305050" cy="457200"/>
          </a:xfrm>
        </p:spPr>
        <p:txBody>
          <a:bodyPr/>
          <a:lstStyle/>
          <a:p>
            <a:pPr defTabSz="762000">
              <a:defRPr/>
            </a:pPr>
            <a:r>
              <a:rPr lang="sv-SE" sz="800" smtClean="0"/>
              <a:t>Leg psykolog Lotta Omma</a:t>
            </a:r>
          </a:p>
        </p:txBody>
      </p:sp>
      <p:graphicFrame>
        <p:nvGraphicFramePr>
          <p:cNvPr id="5" name="Chart 20"/>
          <p:cNvGraphicFramePr>
            <a:graphicFrameLocks noGrp="1"/>
          </p:cNvGraphicFramePr>
          <p:nvPr>
            <p:ph idx="1"/>
          </p:nvPr>
        </p:nvGraphicFramePr>
        <p:xfrm>
          <a:off x="0" y="1844824"/>
          <a:ext cx="9145016" cy="3819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tshållare för sidfot 4"/>
          <p:cNvSpPr>
            <a:spLocks noGrp="1"/>
          </p:cNvSpPr>
          <p:nvPr>
            <p:ph type="ftr" sz="quarter" idx="11"/>
          </p:nvPr>
        </p:nvSpPr>
        <p:spPr>
          <a:xfrm flipH="1">
            <a:off x="6019800" y="6248400"/>
            <a:ext cx="3124200" cy="457200"/>
          </a:xfrm>
        </p:spPr>
        <p:txBody>
          <a:bodyPr/>
          <a:lstStyle/>
          <a:p>
            <a:pPr defTabSz="762000">
              <a:defRPr/>
            </a:pPr>
            <a:r>
              <a:rPr lang="sv-SE" sz="800" smtClean="0"/>
              <a:t>Leg psykolog Lotta Omma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>
                <a:solidFill>
                  <a:schemeClr val="bg1"/>
                </a:solidFill>
              </a:rPr>
              <a:t>Känsla av sammanhang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mtClean="0">
                <a:solidFill>
                  <a:schemeClr val="bg1"/>
                </a:solidFill>
              </a:rPr>
              <a:t>Jag tror att jag kan påverka saker i mitt liv</a:t>
            </a:r>
            <a:br>
              <a:rPr lang="sv-SE" smtClean="0">
                <a:solidFill>
                  <a:schemeClr val="bg1"/>
                </a:solidFill>
              </a:rPr>
            </a:br>
            <a:endParaRPr lang="sv-SE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v-SE" smtClean="0">
                <a:solidFill>
                  <a:schemeClr val="bg1"/>
                </a:solidFill>
              </a:rPr>
              <a:t>Inte alls                                                  Mycket</a:t>
            </a:r>
            <a:br>
              <a:rPr lang="sv-SE" smtClean="0">
                <a:solidFill>
                  <a:schemeClr val="bg1"/>
                </a:solidFill>
              </a:rPr>
            </a:br>
            <a:r>
              <a:rPr lang="sv-SE" smtClean="0">
                <a:solidFill>
                  <a:schemeClr val="bg1"/>
                </a:solidFill>
              </a:rPr>
              <a:t>1     2     3     4     5     6     7     8     9     10</a:t>
            </a:r>
            <a:br>
              <a:rPr lang="sv-SE" smtClean="0">
                <a:solidFill>
                  <a:schemeClr val="bg1"/>
                </a:solidFill>
              </a:rPr>
            </a:br>
            <a:endParaRPr lang="sv-SE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v-SE" smtClean="0">
                <a:solidFill>
                  <a:schemeClr val="bg1"/>
                </a:solidFill>
              </a:rPr>
              <a:t>Medeltal 8,2</a:t>
            </a:r>
          </a:p>
          <a:p>
            <a:pPr>
              <a:buFont typeface="Wingdings" pitchFamily="2" charset="2"/>
              <a:buNone/>
            </a:pPr>
            <a:endParaRPr lang="sv-SE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sv-SE" smtClean="0"/>
          </a:p>
          <a:p>
            <a:pPr>
              <a:buFont typeface="Wingdings" pitchFamily="2" charset="2"/>
              <a:buNone/>
            </a:pPr>
            <a:endParaRPr lang="sv-SE" smtClean="0"/>
          </a:p>
          <a:p>
            <a:pPr>
              <a:buFont typeface="Wingdings" pitchFamily="2" charset="2"/>
              <a:buNone/>
            </a:pPr>
            <a:endParaRPr lang="sv-SE" smtClean="0"/>
          </a:p>
          <a:p>
            <a:pPr>
              <a:buFont typeface="Wingdings" pitchFamily="2" charset="2"/>
              <a:buNone/>
            </a:pPr>
            <a:endParaRPr lang="sv-S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sidfot 4"/>
          <p:cNvSpPr>
            <a:spLocks noGrp="1"/>
          </p:cNvSpPr>
          <p:nvPr>
            <p:ph type="ftr" sz="quarter" idx="11"/>
          </p:nvPr>
        </p:nvSpPr>
        <p:spPr>
          <a:xfrm flipH="1">
            <a:off x="6659563" y="6248400"/>
            <a:ext cx="2484437" cy="457200"/>
          </a:xfrm>
        </p:spPr>
        <p:txBody>
          <a:bodyPr/>
          <a:lstStyle/>
          <a:p>
            <a:pPr defTabSz="762000">
              <a:defRPr/>
            </a:pPr>
            <a:r>
              <a:rPr lang="sv-SE" sz="800" smtClean="0"/>
              <a:t>Leg psykolog Lotta Omma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smtClean="0">
                <a:solidFill>
                  <a:schemeClr val="bg2"/>
                </a:solidFill>
              </a:rPr>
              <a:t>Hälsa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sz="2800" dirty="0" smtClean="0"/>
              <a:t>En </a:t>
            </a:r>
            <a:r>
              <a:rPr lang="en-GB" sz="2800" dirty="0" err="1" smtClean="0"/>
              <a:t>majoritet</a:t>
            </a:r>
            <a:r>
              <a:rPr lang="en-GB" sz="2800" dirty="0" smtClean="0"/>
              <a:t>  </a:t>
            </a:r>
            <a:r>
              <a:rPr lang="en-GB" sz="2800" dirty="0" err="1" smtClean="0"/>
              <a:t>av</a:t>
            </a:r>
            <a:r>
              <a:rPr lang="en-GB" sz="2800" dirty="0" smtClean="0"/>
              <a:t> </a:t>
            </a:r>
            <a:r>
              <a:rPr lang="en-GB" sz="2800" dirty="0" err="1" smtClean="0"/>
              <a:t>unga</a:t>
            </a:r>
            <a:r>
              <a:rPr lang="en-GB" sz="2800" dirty="0" smtClean="0"/>
              <a:t> </a:t>
            </a:r>
            <a:r>
              <a:rPr lang="en-GB" sz="2800" dirty="0" err="1" smtClean="0"/>
              <a:t>vuxna</a:t>
            </a:r>
            <a:r>
              <a:rPr lang="en-GB" sz="2800" dirty="0" smtClean="0"/>
              <a:t> </a:t>
            </a:r>
            <a:r>
              <a:rPr lang="en-GB" sz="2800" dirty="0" err="1" smtClean="0"/>
              <a:t>rapporterar</a:t>
            </a:r>
            <a:r>
              <a:rPr lang="en-GB" sz="2800" dirty="0" smtClean="0"/>
              <a:t> en </a:t>
            </a:r>
            <a:r>
              <a:rPr lang="en-GB" sz="2800" dirty="0" err="1" smtClean="0"/>
              <a:t>ganska</a:t>
            </a:r>
            <a:r>
              <a:rPr lang="en-GB" sz="2800" dirty="0" smtClean="0"/>
              <a:t> god </a:t>
            </a:r>
            <a:r>
              <a:rPr lang="en-GB" sz="2800" dirty="0" err="1" smtClean="0"/>
              <a:t>hälsa</a:t>
            </a:r>
            <a:r>
              <a:rPr lang="en-GB" sz="2800" dirty="0" smtClean="0"/>
              <a:t> (</a:t>
            </a:r>
            <a:r>
              <a:rPr lang="en-GB" sz="2800" dirty="0" err="1" smtClean="0"/>
              <a:t>fysisk</a:t>
            </a:r>
            <a:r>
              <a:rPr lang="en-GB" sz="2800" dirty="0" smtClean="0"/>
              <a:t>)</a:t>
            </a:r>
          </a:p>
          <a:p>
            <a:pPr>
              <a:buFontTx/>
              <a:buChar char="•"/>
            </a:pPr>
            <a:r>
              <a:rPr lang="en-GB" sz="2800" dirty="0" err="1" smtClean="0"/>
              <a:t>nästan</a:t>
            </a:r>
            <a:r>
              <a:rPr lang="en-GB" sz="2800" dirty="0" smtClean="0"/>
              <a:t> </a:t>
            </a:r>
            <a:r>
              <a:rPr lang="en-GB" sz="2800" dirty="0" err="1" smtClean="0"/>
              <a:t>hälften</a:t>
            </a:r>
            <a:r>
              <a:rPr lang="en-GB" sz="2800" dirty="0" smtClean="0"/>
              <a:t> </a:t>
            </a:r>
            <a:r>
              <a:rPr lang="en-GB" sz="2800" dirty="0" err="1" smtClean="0"/>
              <a:t>upplever</a:t>
            </a:r>
            <a:r>
              <a:rPr lang="en-GB" sz="2800" dirty="0" smtClean="0"/>
              <a:t> </a:t>
            </a:r>
            <a:r>
              <a:rPr lang="en-GB" sz="2800" dirty="0" err="1" smtClean="0"/>
              <a:t>ofta</a:t>
            </a:r>
            <a:r>
              <a:rPr lang="en-GB" sz="2800" dirty="0" smtClean="0"/>
              <a:t> </a:t>
            </a:r>
            <a:r>
              <a:rPr lang="en-GB" sz="2800" dirty="0" err="1" smtClean="0"/>
              <a:t>bekymmer</a:t>
            </a:r>
            <a:r>
              <a:rPr lang="en-GB" sz="2800" dirty="0" smtClean="0"/>
              <a:t>, </a:t>
            </a:r>
            <a:r>
              <a:rPr lang="en-GB" sz="2800" dirty="0" err="1" smtClean="0"/>
              <a:t>glömmer</a:t>
            </a:r>
            <a:r>
              <a:rPr lang="en-GB" sz="2800" dirty="0" smtClean="0"/>
              <a:t> </a:t>
            </a:r>
            <a:r>
              <a:rPr lang="en-GB" sz="2800" dirty="0" err="1" smtClean="0"/>
              <a:t>ofta</a:t>
            </a:r>
            <a:r>
              <a:rPr lang="en-GB" sz="2800" dirty="0" smtClean="0"/>
              <a:t> </a:t>
            </a:r>
            <a:r>
              <a:rPr lang="en-GB" sz="2800" dirty="0" err="1" smtClean="0"/>
              <a:t>saker</a:t>
            </a:r>
            <a:r>
              <a:rPr lang="en-GB" sz="2800" dirty="0" smtClean="0"/>
              <a:t> </a:t>
            </a:r>
            <a:r>
              <a:rPr lang="en-GB" sz="2800" dirty="0" err="1" smtClean="0"/>
              <a:t>och</a:t>
            </a:r>
            <a:r>
              <a:rPr lang="en-GB" sz="2800" dirty="0" smtClean="0"/>
              <a:t> </a:t>
            </a:r>
            <a:r>
              <a:rPr lang="en-GB" sz="2800" dirty="0" err="1" smtClean="0"/>
              <a:t>har</a:t>
            </a:r>
            <a:r>
              <a:rPr lang="en-GB" sz="2800" dirty="0" smtClean="0"/>
              <a:t> </a:t>
            </a:r>
            <a:r>
              <a:rPr lang="en-GB" sz="2800" dirty="0" err="1" smtClean="0"/>
              <a:t>inte</a:t>
            </a:r>
            <a:r>
              <a:rPr lang="en-GB" sz="2800" dirty="0" smtClean="0"/>
              <a:t> </a:t>
            </a:r>
            <a:r>
              <a:rPr lang="en-GB" sz="2800" dirty="0" err="1" smtClean="0"/>
              <a:t>tillräckligt</a:t>
            </a:r>
            <a:r>
              <a:rPr lang="en-GB" sz="2800" dirty="0" smtClean="0"/>
              <a:t> med </a:t>
            </a:r>
            <a:r>
              <a:rPr lang="en-GB" sz="2800" dirty="0" err="1" smtClean="0"/>
              <a:t>tid</a:t>
            </a:r>
            <a:r>
              <a:rPr lang="en-GB" sz="2800" dirty="0" smtClean="0"/>
              <a:t> </a:t>
            </a:r>
            <a:r>
              <a:rPr lang="en-GB" sz="2800" dirty="0" err="1" smtClean="0"/>
              <a:t>för</a:t>
            </a:r>
            <a:r>
              <a:rPr lang="en-GB" sz="2800" dirty="0" smtClean="0"/>
              <a:t> </a:t>
            </a:r>
            <a:r>
              <a:rPr lang="en-GB" sz="2800" dirty="0" err="1" smtClean="0"/>
              <a:t>att</a:t>
            </a:r>
            <a:r>
              <a:rPr lang="en-GB" sz="2800" dirty="0" smtClean="0"/>
              <a:t> </a:t>
            </a:r>
            <a:r>
              <a:rPr lang="en-GB" sz="2800" dirty="0" err="1" smtClean="0"/>
              <a:t>göra</a:t>
            </a:r>
            <a:r>
              <a:rPr lang="en-GB" sz="2000" dirty="0" smtClean="0"/>
              <a:t> </a:t>
            </a:r>
            <a:r>
              <a:rPr lang="en-GB" sz="2800" dirty="0" err="1" smtClean="0"/>
              <a:t>nödvändiga</a:t>
            </a:r>
            <a:r>
              <a:rPr lang="en-GB" sz="2800" dirty="0" smtClean="0"/>
              <a:t> </a:t>
            </a:r>
            <a:r>
              <a:rPr lang="en-GB" sz="2800" dirty="0" err="1" smtClean="0"/>
              <a:t>saker</a:t>
            </a:r>
            <a:r>
              <a:rPr lang="en-GB" sz="2800" dirty="0" smtClean="0"/>
              <a:t> (stress)</a:t>
            </a:r>
          </a:p>
          <a:p>
            <a:pPr>
              <a:buFontTx/>
              <a:buChar char="•"/>
            </a:pPr>
            <a:endParaRPr lang="en-GB" sz="2200" dirty="0" smtClean="0"/>
          </a:p>
          <a:p>
            <a:endParaRPr lang="sv-SE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>
                <a:solidFill>
                  <a:schemeClr val="bg1"/>
                </a:solidFill>
              </a:rPr>
              <a:t>Hälso skillnader inom den samiska gruppen</a:t>
            </a:r>
            <a:endParaRPr lang="sv-SE" sz="3200" smtClean="0">
              <a:solidFill>
                <a:schemeClr val="bg1"/>
              </a:solidFill>
            </a:endParaRPr>
          </a:p>
        </p:txBody>
      </p:sp>
      <p:sp>
        <p:nvSpPr>
          <p:cNvPr id="20483" name="Platshållare för innehåll 2"/>
          <p:cNvSpPr>
            <a:spLocks noGrp="1"/>
          </p:cNvSpPr>
          <p:nvPr>
            <p:ph idx="1"/>
          </p:nvPr>
        </p:nvSpPr>
        <p:spPr>
          <a:xfrm>
            <a:off x="611188" y="1989138"/>
            <a:ext cx="7772400" cy="4114800"/>
          </a:xfrm>
        </p:spPr>
        <p:txBody>
          <a:bodyPr/>
          <a:lstStyle/>
          <a:p>
            <a:pPr>
              <a:buFontTx/>
              <a:buChar char="•"/>
            </a:pPr>
            <a:endParaRPr lang="en-GB" sz="2800" smtClean="0"/>
          </a:p>
          <a:p>
            <a:pPr>
              <a:buFontTx/>
              <a:buChar char="•"/>
            </a:pPr>
            <a:r>
              <a:rPr lang="en-GB" sz="2800" smtClean="0"/>
              <a:t> De med </a:t>
            </a:r>
            <a:r>
              <a:rPr lang="sv-SE" sz="2800" smtClean="0"/>
              <a:t>erfarenhet</a:t>
            </a:r>
            <a:r>
              <a:rPr lang="en-GB" sz="2800" smtClean="0"/>
              <a:t> av etnisk diskriminering rapporterar sämre hälsa </a:t>
            </a:r>
          </a:p>
          <a:p>
            <a:pPr>
              <a:buFontTx/>
              <a:buChar char="•"/>
            </a:pPr>
            <a:endParaRPr lang="en-GB" sz="2800" smtClean="0"/>
          </a:p>
          <a:p>
            <a:pPr>
              <a:buFontTx/>
              <a:buChar char="•"/>
            </a:pPr>
            <a:r>
              <a:rPr lang="en-GB" sz="2800" smtClean="0"/>
              <a:t>Kvinnorna rapporterar sämre hälsa</a:t>
            </a:r>
          </a:p>
          <a:p>
            <a:pPr>
              <a:buFontTx/>
              <a:buChar char="•"/>
            </a:pPr>
            <a:endParaRPr lang="en-GB" sz="2800" smtClean="0"/>
          </a:p>
          <a:p>
            <a:pPr>
              <a:buFontTx/>
              <a:buChar char="•"/>
            </a:pPr>
            <a:r>
              <a:rPr lang="en-GB" sz="2800" smtClean="0"/>
              <a:t>De som levde ensamma rapporterar sämre hälsa</a:t>
            </a:r>
          </a:p>
          <a:p>
            <a:pPr>
              <a:buFontTx/>
              <a:buChar char="•"/>
            </a:pPr>
            <a:endParaRPr lang="en-GB" sz="2800" smtClean="0"/>
          </a:p>
          <a:p>
            <a:pPr>
              <a:buFontTx/>
              <a:buChar char="•"/>
            </a:pPr>
            <a:endParaRPr lang="en-GB" sz="2800" smtClean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Leg psykolog Lotta Omma</a:t>
            </a:r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tshållare för sidfot 4"/>
          <p:cNvSpPr>
            <a:spLocks noGrp="1"/>
          </p:cNvSpPr>
          <p:nvPr>
            <p:ph type="ftr" sz="quarter" idx="11"/>
          </p:nvPr>
        </p:nvSpPr>
        <p:spPr>
          <a:xfrm flipH="1">
            <a:off x="6443663" y="6248400"/>
            <a:ext cx="2305050" cy="457200"/>
          </a:xfrm>
        </p:spPr>
        <p:txBody>
          <a:bodyPr/>
          <a:lstStyle/>
          <a:p>
            <a:pPr defTabSz="762000">
              <a:defRPr/>
            </a:pPr>
            <a:r>
              <a:rPr lang="sv-SE" sz="800" smtClean="0"/>
              <a:t>Leg psykolog Lotta Omma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smtClean="0">
                <a:solidFill>
                  <a:schemeClr val="bg2"/>
                </a:solidFill>
              </a:rPr>
              <a:t>Könsskillnader i hälsoaspekter</a:t>
            </a:r>
            <a:br>
              <a:rPr lang="sv-SE" sz="2400" smtClean="0">
                <a:solidFill>
                  <a:schemeClr val="bg2"/>
                </a:solidFill>
              </a:rPr>
            </a:br>
            <a:r>
              <a:rPr lang="sv-SE" sz="2400" smtClean="0">
                <a:solidFill>
                  <a:schemeClr val="bg2"/>
                </a:solidFill>
              </a:rPr>
              <a:t>andel ”ofta” svar i % för män respektive kvinnor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1"/>
          </p:nvPr>
        </p:nvGraphicFramePr>
        <p:xfrm>
          <a:off x="684213" y="2349500"/>
          <a:ext cx="7772400" cy="3295650"/>
        </p:xfrm>
        <a:graphic>
          <a:graphicData uri="http://schemas.openxmlformats.org/presentationml/2006/ole">
            <p:oleObj spid="_x0000_s1026" name="Worksheet" r:id="rId3" imgW="8715451" imgH="3695700" progId="Excel.Sheet.8">
              <p:embed/>
            </p:oleObj>
          </a:graphicData>
        </a:graphic>
      </p:graphicFrame>
      <p:cxnSp>
        <p:nvCxnSpPr>
          <p:cNvPr id="1029" name="Rak pil 8"/>
          <p:cNvCxnSpPr>
            <a:cxnSpLocks noChangeShapeType="1"/>
          </p:cNvCxnSpPr>
          <p:nvPr/>
        </p:nvCxnSpPr>
        <p:spPr bwMode="auto">
          <a:xfrm>
            <a:off x="1403350" y="2420938"/>
            <a:ext cx="0" cy="144462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1" name="Rak pil 10"/>
          <p:cNvCxnSpPr>
            <a:cxnSpLocks noChangeShapeType="1"/>
          </p:cNvCxnSpPr>
          <p:nvPr/>
        </p:nvCxnSpPr>
        <p:spPr bwMode="auto">
          <a:xfrm>
            <a:off x="2051050" y="2349500"/>
            <a:ext cx="0" cy="287338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2" name="Rak pil 11"/>
          <p:cNvCxnSpPr>
            <a:cxnSpLocks noChangeShapeType="1"/>
          </p:cNvCxnSpPr>
          <p:nvPr/>
        </p:nvCxnSpPr>
        <p:spPr bwMode="auto">
          <a:xfrm>
            <a:off x="1403350" y="2276475"/>
            <a:ext cx="0" cy="28892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3" name="Rak pil 12"/>
          <p:cNvCxnSpPr>
            <a:cxnSpLocks noChangeShapeType="1"/>
          </p:cNvCxnSpPr>
          <p:nvPr/>
        </p:nvCxnSpPr>
        <p:spPr bwMode="auto">
          <a:xfrm>
            <a:off x="2627313" y="4221163"/>
            <a:ext cx="0" cy="287337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4" name="Rak pil 13"/>
          <p:cNvCxnSpPr>
            <a:cxnSpLocks noChangeShapeType="1"/>
          </p:cNvCxnSpPr>
          <p:nvPr/>
        </p:nvCxnSpPr>
        <p:spPr bwMode="auto">
          <a:xfrm>
            <a:off x="3132138" y="4076700"/>
            <a:ext cx="0" cy="28892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5" name="Rak pil 14"/>
          <p:cNvCxnSpPr>
            <a:cxnSpLocks noChangeShapeType="1"/>
          </p:cNvCxnSpPr>
          <p:nvPr/>
        </p:nvCxnSpPr>
        <p:spPr bwMode="auto">
          <a:xfrm>
            <a:off x="4427538" y="2492375"/>
            <a:ext cx="0" cy="28892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6" name="Rak pil 15"/>
          <p:cNvCxnSpPr>
            <a:cxnSpLocks noChangeShapeType="1"/>
          </p:cNvCxnSpPr>
          <p:nvPr/>
        </p:nvCxnSpPr>
        <p:spPr bwMode="auto">
          <a:xfrm>
            <a:off x="5003800" y="3284538"/>
            <a:ext cx="0" cy="28892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7" name="Rak pil 16"/>
          <p:cNvCxnSpPr>
            <a:cxnSpLocks noChangeShapeType="1"/>
          </p:cNvCxnSpPr>
          <p:nvPr/>
        </p:nvCxnSpPr>
        <p:spPr bwMode="auto">
          <a:xfrm>
            <a:off x="6804025" y="3500438"/>
            <a:ext cx="0" cy="288925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Jämförelse med data från “Hälsa på lika villkor” </a:t>
            </a:r>
            <a:r>
              <a:rPr lang="en-US" sz="2000" smtClean="0">
                <a:solidFill>
                  <a:schemeClr val="bg1"/>
                </a:solidFill>
              </a:rPr>
              <a:t>(Ungas hälsa 2006-2008)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22531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Jag känner mig frisk </a:t>
            </a:r>
          </a:p>
        </p:txBody>
      </p:sp>
      <p:sp>
        <p:nvSpPr>
          <p:cNvPr id="22532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mtClean="0"/>
              <a:t>98 % av männen och 94 % av kvinnorna känner sig ofta/nästan alltid friska</a:t>
            </a:r>
          </a:p>
        </p:txBody>
      </p:sp>
      <p:sp>
        <p:nvSpPr>
          <p:cNvPr id="22533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427538" y="1557338"/>
            <a:ext cx="4475162" cy="688975"/>
          </a:xfrm>
        </p:spPr>
        <p:txBody>
          <a:bodyPr/>
          <a:lstStyle/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r>
              <a:rPr lang="en-US" i="1" smtClean="0"/>
              <a:t>Hur bedömer du ditt allmäna hälsotillstånd </a:t>
            </a:r>
            <a:r>
              <a:rPr lang="en-US" smtClean="0"/>
              <a:t>?</a:t>
            </a:r>
          </a:p>
        </p:txBody>
      </p:sp>
      <p:sp>
        <p:nvSpPr>
          <p:cNvPr id="22534" name="Platshållare för innehåll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mtClean="0"/>
              <a:t>85 % av männen och 77 % av kvinnorna svarar bra/mycket bra (16-24 år)</a:t>
            </a:r>
          </a:p>
        </p:txBody>
      </p:sp>
      <p:sp>
        <p:nvSpPr>
          <p:cNvPr id="17415" name="Platshållare för sidfot 6"/>
          <p:cNvSpPr>
            <a:spLocks noGrp="1"/>
          </p:cNvSpPr>
          <p:nvPr>
            <p:ph type="ftr" sz="quarter" idx="11"/>
          </p:nvPr>
        </p:nvSpPr>
        <p:spPr>
          <a:xfrm flipH="1">
            <a:off x="6019800" y="6248400"/>
            <a:ext cx="2944813" cy="457200"/>
          </a:xfrm>
        </p:spPr>
        <p:txBody>
          <a:bodyPr/>
          <a:lstStyle/>
          <a:p>
            <a:pPr defTabSz="762000">
              <a:defRPr/>
            </a:pPr>
            <a:r>
              <a:rPr lang="sv-SE" sz="800" smtClean="0"/>
              <a:t>Leg psykolog Lotta Omma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Sömnsvårigheter</a:t>
            </a:r>
          </a:p>
        </p:txBody>
      </p:sp>
      <p:sp>
        <p:nvSpPr>
          <p:cNvPr id="23555" name="Platshållare för text 2"/>
          <p:cNvSpPr>
            <a:spLocks noGrp="1"/>
          </p:cNvSpPr>
          <p:nvPr>
            <p:ph type="body" idx="1"/>
          </p:nvPr>
        </p:nvSpPr>
        <p:spPr>
          <a:xfrm>
            <a:off x="900113" y="1535113"/>
            <a:ext cx="3597275" cy="639762"/>
          </a:xfrm>
        </p:spPr>
        <p:txBody>
          <a:bodyPr/>
          <a:lstStyle/>
          <a:p>
            <a:r>
              <a:rPr lang="en-US" sz="2800" smtClean="0"/>
              <a:t>Samer </a:t>
            </a:r>
          </a:p>
        </p:txBody>
      </p:sp>
      <p:sp>
        <p:nvSpPr>
          <p:cNvPr id="23556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 smtClean="0"/>
          </a:p>
          <a:p>
            <a:r>
              <a:rPr lang="sv-SE" smtClean="0"/>
              <a:t>5 % av männen och 13 % av kvinnorna sover sällan bra.</a:t>
            </a:r>
          </a:p>
          <a:p>
            <a:endParaRPr lang="en-US" smtClean="0"/>
          </a:p>
        </p:txBody>
      </p:sp>
      <p:sp>
        <p:nvSpPr>
          <p:cNvPr id="23557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140200" y="1412875"/>
            <a:ext cx="4546600" cy="762000"/>
          </a:xfrm>
        </p:spPr>
        <p:txBody>
          <a:bodyPr/>
          <a:lstStyle/>
          <a:p>
            <a:r>
              <a:rPr lang="en-US" sz="2800" smtClean="0"/>
              <a:t>Svenskar i norra Sverige</a:t>
            </a:r>
          </a:p>
        </p:txBody>
      </p:sp>
      <p:sp>
        <p:nvSpPr>
          <p:cNvPr id="23558" name="Platshållare för innehåll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v-SE" smtClean="0"/>
          </a:p>
          <a:p>
            <a:r>
              <a:rPr lang="sv-SE" smtClean="0"/>
              <a:t>16 % av männen och 22 % av kvinnorna uppger lätta eller svåra sömnbesvär</a:t>
            </a:r>
            <a:endParaRPr lang="en-US" smtClean="0"/>
          </a:p>
        </p:txBody>
      </p:sp>
      <p:sp>
        <p:nvSpPr>
          <p:cNvPr id="19463" name="Platshållare för sidfot 6"/>
          <p:cNvSpPr>
            <a:spLocks noGrp="1"/>
          </p:cNvSpPr>
          <p:nvPr>
            <p:ph type="ftr" sz="quarter" idx="11"/>
          </p:nvPr>
        </p:nvSpPr>
        <p:spPr>
          <a:xfrm flipH="1">
            <a:off x="6019800" y="6248400"/>
            <a:ext cx="3124200" cy="457200"/>
          </a:xfrm>
        </p:spPr>
        <p:txBody>
          <a:bodyPr/>
          <a:lstStyle/>
          <a:p>
            <a:pPr defTabSz="762000">
              <a:defRPr/>
            </a:pPr>
            <a:r>
              <a:rPr lang="sv-SE" sz="800" smtClean="0"/>
              <a:t>Leg psykolog Lotta Omma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164388" y="6248400"/>
            <a:ext cx="1728787" cy="457200"/>
          </a:xfrm>
        </p:spPr>
        <p:txBody>
          <a:bodyPr/>
          <a:lstStyle/>
          <a:p>
            <a:pPr defTabSz="762000">
              <a:defRPr/>
            </a:pPr>
            <a:r>
              <a:rPr lang="sv-SE" sz="800" smtClean="0"/>
              <a:t>Leg psykolog Lotta Omma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1143000"/>
          </a:xfrm>
        </p:spPr>
        <p:txBody>
          <a:bodyPr/>
          <a:lstStyle/>
          <a:p>
            <a:r>
              <a:rPr lang="sv-SE" sz="3200" smtClean="0">
                <a:solidFill>
                  <a:schemeClr val="tx2"/>
                </a:solidFill>
              </a:rPr>
              <a:t>Samer ett folk i fyra länder</a:t>
            </a:r>
          </a:p>
        </p:txBody>
      </p:sp>
      <p:pic>
        <p:nvPicPr>
          <p:cNvPr id="5124" name="Picture 4" descr="Karta Sapmi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35150" y="2305050"/>
            <a:ext cx="5191125" cy="2924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chemeClr val="bg1"/>
                </a:solidFill>
              </a:rPr>
              <a:t>Huvudvärk</a:t>
            </a:r>
          </a:p>
        </p:txBody>
      </p:sp>
      <p:sp>
        <p:nvSpPr>
          <p:cNvPr id="24579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Jag har huvudvärk</a:t>
            </a:r>
          </a:p>
        </p:txBody>
      </p:sp>
      <p:sp>
        <p:nvSpPr>
          <p:cNvPr id="24580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 i="1" smtClean="0"/>
          </a:p>
          <a:p>
            <a:r>
              <a:rPr lang="sv-SE" i="1" smtClean="0"/>
              <a:t>5 </a:t>
            </a:r>
            <a:r>
              <a:rPr lang="sv-SE" smtClean="0"/>
              <a:t>% av männen och 14 % av kvinnorna svarar ganska ofta eller väldigt ofta.</a:t>
            </a:r>
            <a:endParaRPr lang="en-US" smtClean="0"/>
          </a:p>
          <a:p>
            <a:endParaRPr lang="en-US" smtClean="0"/>
          </a:p>
        </p:txBody>
      </p:sp>
      <p:sp>
        <p:nvSpPr>
          <p:cNvPr id="24581" name="Platshållare för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Har du besvär av huvudvärk eller migrän?</a:t>
            </a:r>
          </a:p>
        </p:txBody>
      </p:sp>
      <p:sp>
        <p:nvSpPr>
          <p:cNvPr id="24582" name="Platshållare för innehåll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v-SE" smtClean="0"/>
          </a:p>
          <a:p>
            <a:r>
              <a:rPr lang="sv-SE" smtClean="0"/>
              <a:t>18% av männen och 36% av kvinnorna i norra Sverige i ålder 16-24  har lätta eller svåra besvär av huvudvärk eller migrän</a:t>
            </a:r>
            <a:endParaRPr lang="en-US" smtClean="0"/>
          </a:p>
          <a:p>
            <a:endParaRPr lang="en-US" smtClean="0"/>
          </a:p>
        </p:txBody>
      </p:sp>
      <p:sp>
        <p:nvSpPr>
          <p:cNvPr id="20487" name="Platshållare för sidfot 6"/>
          <p:cNvSpPr>
            <a:spLocks noGrp="1"/>
          </p:cNvSpPr>
          <p:nvPr>
            <p:ph type="ftr" sz="quarter" idx="11"/>
          </p:nvPr>
        </p:nvSpPr>
        <p:spPr>
          <a:xfrm flipH="1">
            <a:off x="6019800" y="6248400"/>
            <a:ext cx="3124200" cy="457200"/>
          </a:xfrm>
        </p:spPr>
        <p:txBody>
          <a:bodyPr/>
          <a:lstStyle/>
          <a:p>
            <a:pPr defTabSz="762000">
              <a:defRPr/>
            </a:pPr>
            <a:r>
              <a:rPr lang="sv-SE" sz="800" smtClean="0"/>
              <a:t>Leg psykolog Lotta Omma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>
                <a:solidFill>
                  <a:schemeClr val="bg1"/>
                </a:solidFill>
              </a:rPr>
              <a:t>Alkohol vanor</a:t>
            </a:r>
          </a:p>
        </p:txBody>
      </p:sp>
      <p:sp>
        <p:nvSpPr>
          <p:cNvPr id="2560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sv-SE" dirty="0" err="1" smtClean="0"/>
              <a:t>Hazardous</a:t>
            </a:r>
            <a:r>
              <a:rPr lang="sv-SE" dirty="0" smtClean="0"/>
              <a:t>: 30 % Samer vs. 44% Svenskar</a:t>
            </a:r>
          </a:p>
          <a:p>
            <a:pPr>
              <a:buNone/>
            </a:pPr>
            <a:r>
              <a:rPr lang="sv-SE" dirty="0" smtClean="0"/>
              <a:t> Signifikant skillnad mellan grupperna</a:t>
            </a:r>
          </a:p>
          <a:p>
            <a:pPr>
              <a:buFont typeface="Wingdings" pitchFamily="2" charset="2"/>
              <a:buNone/>
            </a:pPr>
            <a:endParaRPr lang="sv-SE" dirty="0" smtClean="0"/>
          </a:p>
          <a:p>
            <a:pPr>
              <a:buFont typeface="Wingdings" pitchFamily="2" charset="2"/>
              <a:buNone/>
            </a:pPr>
            <a:r>
              <a:rPr lang="sv-SE" dirty="0" smtClean="0"/>
              <a:t>Harmful:  7 %  Samer vs. 8 %  Svenskar</a:t>
            </a:r>
          </a:p>
          <a:p>
            <a:pPr>
              <a:buFont typeface="Wingdings" pitchFamily="2" charset="2"/>
              <a:buNone/>
            </a:pPr>
            <a:endParaRPr lang="sv-SE" dirty="0" smtClean="0"/>
          </a:p>
          <a:p>
            <a:pPr>
              <a:buFont typeface="Wingdings" pitchFamily="2" charset="2"/>
              <a:buNone/>
            </a:pPr>
            <a:endParaRPr lang="sv-SE" dirty="0" smtClean="0"/>
          </a:p>
          <a:p>
            <a:pPr>
              <a:buFont typeface="Wingdings" pitchFamily="2" charset="2"/>
              <a:buNone/>
            </a:pPr>
            <a:r>
              <a:rPr lang="sv-SE" dirty="0" smtClean="0"/>
              <a:t> 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Leg psykolog Lotta Omma</a:t>
            </a:r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tshållare för sidfot 4"/>
          <p:cNvSpPr>
            <a:spLocks noGrp="1"/>
          </p:cNvSpPr>
          <p:nvPr>
            <p:ph type="ftr" sz="quarter" idx="11"/>
          </p:nvPr>
        </p:nvSpPr>
        <p:spPr>
          <a:xfrm flipH="1">
            <a:off x="6019800" y="6248400"/>
            <a:ext cx="3521075" cy="457200"/>
          </a:xfrm>
        </p:spPr>
        <p:txBody>
          <a:bodyPr/>
          <a:lstStyle/>
          <a:p>
            <a:pPr defTabSz="762000">
              <a:defRPr/>
            </a:pPr>
            <a:r>
              <a:rPr lang="sv-SE" sz="800" smtClean="0"/>
              <a:t>Leg psykolog Lotta Omma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smtClean="0">
                <a:solidFill>
                  <a:schemeClr val="bg2"/>
                </a:solidFill>
              </a:rPr>
              <a:t>Självmords beteende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7847012" cy="45386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v-SE" sz="2200" smtClean="0"/>
              <a:t> Livsleda: 61 % samer vs 50 % svenskar</a:t>
            </a:r>
          </a:p>
          <a:p>
            <a:pPr>
              <a:buFont typeface="Wingdings" pitchFamily="2" charset="2"/>
              <a:buNone/>
            </a:pPr>
            <a:r>
              <a:rPr lang="sv-SE" sz="2200" smtClean="0"/>
              <a:t>Självmordstankar: 45 % samer vs 37 % svenskar</a:t>
            </a:r>
          </a:p>
          <a:p>
            <a:pPr>
              <a:buFont typeface="Wingdings" pitchFamily="2" charset="2"/>
              <a:buNone/>
            </a:pPr>
            <a:r>
              <a:rPr lang="sv-SE" sz="2200" smtClean="0"/>
              <a:t>Dödsönskningar: 49 % samer vs 37 % svenskar</a:t>
            </a:r>
          </a:p>
          <a:p>
            <a:pPr>
              <a:buFont typeface="Wingdings" pitchFamily="2" charset="2"/>
              <a:buNone/>
            </a:pPr>
            <a:r>
              <a:rPr lang="sv-SE" sz="2200" smtClean="0"/>
              <a:t>Självmordsplaner: 18.9 vs 18.3</a:t>
            </a:r>
          </a:p>
          <a:p>
            <a:pPr>
              <a:buFont typeface="Wingdings" pitchFamily="2" charset="2"/>
              <a:buNone/>
            </a:pPr>
            <a:r>
              <a:rPr lang="sv-SE" sz="2200" smtClean="0"/>
              <a:t>Självmordsförsök: 5.5 % samer vs 7.9 % svenskar</a:t>
            </a:r>
          </a:p>
          <a:p>
            <a:pPr>
              <a:buFont typeface="Wingdings" pitchFamily="2" charset="2"/>
              <a:buNone/>
            </a:pPr>
            <a:endParaRPr lang="sv-SE" sz="2200" smtClean="0"/>
          </a:p>
          <a:p>
            <a:pPr>
              <a:buFont typeface="Wingdings" pitchFamily="2" charset="2"/>
              <a:buNone/>
            </a:pPr>
            <a:r>
              <a:rPr lang="sv-SE" sz="2200" smtClean="0"/>
              <a:t>ATTS (Attitudes towards suicide)</a:t>
            </a:r>
          </a:p>
          <a:p>
            <a:pPr>
              <a:buFont typeface="Wingdings" pitchFamily="2" charset="2"/>
              <a:buNone/>
            </a:pPr>
            <a:r>
              <a:rPr lang="sv-SE" sz="2200" smtClean="0"/>
              <a:t>Samer mer positiv attityd till möjligheten att hjälpa personer med självmordsproblematik</a:t>
            </a:r>
          </a:p>
          <a:p>
            <a:pPr>
              <a:buFont typeface="Wingdings" pitchFamily="2" charset="2"/>
              <a:buNone/>
            </a:pPr>
            <a:endParaRPr lang="sv-SE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ubrik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7772400" cy="1143000"/>
          </a:xfrm>
        </p:spPr>
        <p:txBody>
          <a:bodyPr/>
          <a:lstStyle/>
          <a:p>
            <a:r>
              <a:rPr lang="en-US" sz="2000" smtClean="0">
                <a:solidFill>
                  <a:schemeClr val="bg1"/>
                </a:solidFill>
              </a:rPr>
              <a:t>Samband mellan “självmordsförsök” respektive “planer på att ta sitt liv och” och dålig behandling på grund av samisk härkomst, renskötare, kön samt län   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750" y="1628775"/>
            <a:ext cx="7772400" cy="4114800"/>
          </a:xfrm>
        </p:spPr>
        <p:txBody>
          <a:bodyPr/>
          <a:lstStyle/>
          <a:p>
            <a:pPr marL="0" indent="0" algn="ctr" defTabSz="9144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endParaRPr lang="sv-SE" sz="1100" kern="1200" dirty="0" smtClean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defRPr/>
            </a:pPr>
            <a:endParaRPr lang="sv-SE" sz="2800" dirty="0" smtClean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7652" name="Platshållare för sidfot 3"/>
          <p:cNvSpPr>
            <a:spLocks noGrp="1"/>
          </p:cNvSpPr>
          <p:nvPr>
            <p:ph type="ftr" sz="quarter" idx="11"/>
          </p:nvPr>
        </p:nvSpPr>
        <p:spPr>
          <a:xfrm flipH="1">
            <a:off x="6019800" y="6248400"/>
            <a:ext cx="3124200" cy="457200"/>
          </a:xfrm>
        </p:spPr>
        <p:txBody>
          <a:bodyPr/>
          <a:lstStyle/>
          <a:p>
            <a:pPr defTabSz="762000">
              <a:defRPr/>
            </a:pPr>
            <a:r>
              <a:rPr lang="sv-SE" sz="800" smtClean="0"/>
              <a:t>Leg psykolog Lotta Omma</a:t>
            </a:r>
          </a:p>
        </p:txBody>
      </p:sp>
      <p:graphicFrame>
        <p:nvGraphicFramePr>
          <p:cNvPr id="5" name="Tabell 4"/>
          <p:cNvGraphicFramePr>
            <a:graphicFrameLocks noGrp="1"/>
          </p:cNvGraphicFramePr>
          <p:nvPr/>
        </p:nvGraphicFramePr>
        <p:xfrm>
          <a:off x="1403350" y="2276475"/>
          <a:ext cx="5962650" cy="3168352"/>
        </p:xfrm>
        <a:graphic>
          <a:graphicData uri="http://schemas.openxmlformats.org/drawingml/2006/table">
            <a:tbl>
              <a:tblPr/>
              <a:tblGrid>
                <a:gridCol w="1663065"/>
                <a:gridCol w="1029335"/>
                <a:gridCol w="1109980"/>
                <a:gridCol w="1140460"/>
                <a:gridCol w="101981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Självmordsförsök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Planer på att ta sitt liv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327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9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uOR</a:t>
                      </a:r>
                      <a:r>
                        <a:rPr lang="en-US" sz="9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(95% CI)</a:t>
                      </a:r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aOR(95% CI)</a:t>
                      </a:r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uOR</a:t>
                      </a:r>
                      <a:r>
                        <a:rPr lang="en-US" sz="9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(95% CI)</a:t>
                      </a:r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aOR(95% CI)</a:t>
                      </a:r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9545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Dålig behandling på grund av samisk härkomst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9545"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Nej</a:t>
                      </a:r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sv-SE" sz="110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sv-SE" sz="110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Ja</a:t>
                      </a:r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2.40(1.04-5.55)</a:t>
                      </a:r>
                      <a:endParaRPr lang="sv-SE" sz="110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  <a:endParaRPr lang="sv-SE" sz="110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2.28(1.43-3.64)</a:t>
                      </a:r>
                      <a:endParaRPr lang="sv-SE" sz="110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2.32(1.41-3.81)</a:t>
                      </a:r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Renskötare</a:t>
                      </a:r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10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10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10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0800"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Nej</a:t>
                      </a:r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sv-SE" sz="110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sv-SE" sz="110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sv-SE" sz="110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Ja</a:t>
                      </a:r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2.67(1.03-6.92)</a:t>
                      </a:r>
                      <a:endParaRPr lang="sv-SE" sz="110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3.34(1.13-9.86)</a:t>
                      </a:r>
                      <a:endParaRPr lang="sv-SE" sz="110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2.09(1.11-3.95)</a:t>
                      </a:r>
                      <a:endParaRPr lang="sv-SE" sz="110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2.11(1.02-4.37)</a:t>
                      </a:r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kön</a:t>
                      </a:r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10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10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10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Män</a:t>
                      </a:r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sv-SE" sz="110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sv-SE" sz="110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34471"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Kvinnor</a:t>
                      </a:r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3.41(1.29-9.00)</a:t>
                      </a:r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1.75(1.09-2.79)</a:t>
                      </a:r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1.86(1.12-3.08)</a:t>
                      </a:r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Län</a:t>
                      </a:r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Norrbotten</a:t>
                      </a:r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sv-SE" sz="110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sv-SE" sz="110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82111"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Västerbotten</a:t>
                      </a:r>
                      <a:r>
                        <a:rPr lang="en-US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0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Västernorrland</a:t>
                      </a:r>
                      <a:r>
                        <a:rPr lang="en-US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0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Jämtland</a:t>
                      </a:r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  <a:endParaRPr lang="sv-SE" sz="110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2.07(1.25-3.42)</a:t>
                      </a:r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2.22(1.32-3.78)</a:t>
                      </a:r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Andra</a:t>
                      </a:r>
                      <a:r>
                        <a:rPr lang="en-US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län</a:t>
                      </a:r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ns</a:t>
                      </a:r>
                      <a:endParaRPr lang="sv-SE" sz="11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2850" name="Rektangel 5"/>
          <p:cNvSpPr>
            <a:spLocks noChangeArrowheads="1"/>
          </p:cNvSpPr>
          <p:nvPr/>
        </p:nvSpPr>
        <p:spPr bwMode="auto">
          <a:xfrm>
            <a:off x="2268538" y="5589588"/>
            <a:ext cx="4751387" cy="460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2075" tIns="46038" rIns="92075" bIns="46038" anchor="ctr"/>
          <a:lstStyle/>
          <a:p>
            <a:pPr defTabSz="762000" eaLnBrk="0" hangingPunct="0"/>
            <a:endParaRPr lang="en-US"/>
          </a:p>
        </p:txBody>
      </p:sp>
      <p:sp>
        <p:nvSpPr>
          <p:cNvPr id="32851" name="Rektangel 6"/>
          <p:cNvSpPr>
            <a:spLocks noChangeArrowheads="1"/>
          </p:cNvSpPr>
          <p:nvPr/>
        </p:nvSpPr>
        <p:spPr bwMode="auto">
          <a:xfrm>
            <a:off x="1403350" y="5445125"/>
            <a:ext cx="4032250" cy="4826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2075" tIns="46038" rIns="92075" bIns="46038" anchor="ctr"/>
          <a:lstStyle/>
          <a:p>
            <a:pPr defTabSz="762000" eaLnBrk="0" hangingPunct="0"/>
            <a:endParaRPr lang="en-US"/>
          </a:p>
        </p:txBody>
      </p:sp>
      <p:sp>
        <p:nvSpPr>
          <p:cNvPr id="32852" name="Rektangel 7"/>
          <p:cNvSpPr>
            <a:spLocks noChangeArrowheads="1"/>
          </p:cNvSpPr>
          <p:nvPr/>
        </p:nvSpPr>
        <p:spPr bwMode="auto">
          <a:xfrm>
            <a:off x="1979613" y="5516563"/>
            <a:ext cx="2808287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2075" tIns="46038" rIns="92075" bIns="46038" anchor="ctr"/>
          <a:lstStyle/>
          <a:p>
            <a:pPr defTabSz="762000" eaLnBrk="0" hangingPunct="0"/>
            <a:endParaRPr lang="en-US"/>
          </a:p>
        </p:txBody>
      </p:sp>
      <p:sp>
        <p:nvSpPr>
          <p:cNvPr id="32853" name="Rektangel 8"/>
          <p:cNvSpPr>
            <a:spLocks noChangeArrowheads="1"/>
          </p:cNvSpPr>
          <p:nvPr/>
        </p:nvSpPr>
        <p:spPr bwMode="auto">
          <a:xfrm>
            <a:off x="1331913" y="5445125"/>
            <a:ext cx="316865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2075" tIns="46038" rIns="92075" bIns="46038" anchor="ctr"/>
          <a:lstStyle/>
          <a:p>
            <a:pPr defTabSz="762000" eaLnBrk="0" hangingPunct="0"/>
            <a:endParaRPr lang="en-US"/>
          </a:p>
        </p:txBody>
      </p:sp>
      <p:sp>
        <p:nvSpPr>
          <p:cNvPr id="32854" name="Rektangel 9"/>
          <p:cNvSpPr>
            <a:spLocks noChangeArrowheads="1"/>
          </p:cNvSpPr>
          <p:nvPr/>
        </p:nvSpPr>
        <p:spPr bwMode="auto">
          <a:xfrm>
            <a:off x="1763713" y="5661025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2075" tIns="46038" rIns="92075" bIns="46038" anchor="ctr"/>
          <a:lstStyle/>
          <a:p>
            <a:pPr defTabSz="762000" eaLnBrk="0" hangingPunct="0"/>
            <a:endParaRPr lang="en-US"/>
          </a:p>
        </p:txBody>
      </p:sp>
      <p:sp>
        <p:nvSpPr>
          <p:cNvPr id="32855" name="Rektangel 10"/>
          <p:cNvSpPr>
            <a:spLocks noChangeArrowheads="1"/>
          </p:cNvSpPr>
          <p:nvPr/>
        </p:nvSpPr>
        <p:spPr bwMode="auto">
          <a:xfrm>
            <a:off x="1403350" y="5516563"/>
            <a:ext cx="4176713" cy="4333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2075" tIns="46038" rIns="92075" bIns="46038" anchor="ctr"/>
          <a:lstStyle/>
          <a:p>
            <a:pPr defTabSz="762000" eaLnBrk="0" hangingPunct="0"/>
            <a:endParaRPr lang="en-US"/>
          </a:p>
        </p:txBody>
      </p:sp>
      <p:sp>
        <p:nvSpPr>
          <p:cNvPr id="32856" name="Rektangel 11"/>
          <p:cNvSpPr>
            <a:spLocks noChangeArrowheads="1"/>
          </p:cNvSpPr>
          <p:nvPr/>
        </p:nvSpPr>
        <p:spPr bwMode="auto">
          <a:xfrm>
            <a:off x="1908175" y="5589588"/>
            <a:ext cx="4751388" cy="431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2075" tIns="46038" rIns="92075" bIns="46038" anchor="ctr"/>
          <a:lstStyle/>
          <a:p>
            <a:pPr defTabSz="762000" eaLnBrk="0" hangingPunct="0"/>
            <a:r>
              <a:rPr lang="en-US" sz="1100"/>
              <a:t>uOR=unadjusted Odds ratio, aOR= adjusted Odds ratio, CI=confidence interval, ns=not significant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>
              <a:defRPr/>
            </a:pPr>
            <a:r>
              <a:rPr lang="sv-SE" smtClean="0"/>
              <a:t>Leg psykolog Lotta Omma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981075"/>
            <a:ext cx="7632700" cy="711200"/>
          </a:xfrm>
        </p:spPr>
        <p:txBody>
          <a:bodyPr/>
          <a:lstStyle/>
          <a:p>
            <a:r>
              <a:rPr lang="sv-SE" sz="3200" smtClean="0">
                <a:solidFill>
                  <a:schemeClr val="bg2"/>
                </a:solidFill>
              </a:rPr>
              <a:t/>
            </a:r>
            <a:br>
              <a:rPr lang="sv-SE" sz="3200" smtClean="0">
                <a:solidFill>
                  <a:schemeClr val="bg2"/>
                </a:solidFill>
              </a:rPr>
            </a:br>
            <a:r>
              <a:rPr lang="sv-SE" sz="3200" smtClean="0">
                <a:solidFill>
                  <a:schemeClr val="bg2"/>
                </a:solidFill>
              </a:rPr>
              <a:t>Skolbarnens hälsa</a:t>
            </a:r>
            <a:r>
              <a:rPr lang="sv-SE" sz="1800" smtClean="0">
                <a:solidFill>
                  <a:schemeClr val="bg2"/>
                </a:solidFill>
              </a:rPr>
              <a:t/>
            </a:r>
            <a:br>
              <a:rPr lang="sv-SE" sz="1800" smtClean="0">
                <a:solidFill>
                  <a:schemeClr val="bg2"/>
                </a:solidFill>
              </a:rPr>
            </a:br>
            <a:r>
              <a:rPr lang="sv-SE" sz="1800" smtClean="0">
                <a:solidFill>
                  <a:schemeClr val="bg2"/>
                </a:solidFill>
              </a:rPr>
              <a:t>HRQL= hälso -relaterad livskvalitet</a:t>
            </a:r>
            <a:br>
              <a:rPr lang="sv-SE" sz="1800" smtClean="0">
                <a:solidFill>
                  <a:schemeClr val="bg2"/>
                </a:solidFill>
              </a:rPr>
            </a:br>
            <a:r>
              <a:rPr lang="sv-SE" sz="1800" smtClean="0">
                <a:solidFill>
                  <a:schemeClr val="bg2"/>
                </a:solidFill>
              </a:rPr>
              <a:t/>
            </a:r>
            <a:br>
              <a:rPr lang="sv-SE" sz="1800" smtClean="0">
                <a:solidFill>
                  <a:schemeClr val="bg2"/>
                </a:solidFill>
              </a:rPr>
            </a:br>
            <a:endParaRPr lang="sv-SE" sz="1800" smtClean="0">
              <a:solidFill>
                <a:schemeClr val="bg2"/>
              </a:solidFill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2400" smtClean="0"/>
              <a:t>Samiska skolbarn rapporterar lägre HRQL än svenska skolbarn</a:t>
            </a:r>
          </a:p>
          <a:p>
            <a:pPr>
              <a:buFont typeface="Wingdings" pitchFamily="2" charset="2"/>
              <a:buNone/>
            </a:pPr>
            <a:r>
              <a:rPr lang="en-GB" sz="2400" smtClean="0"/>
              <a:t>Flickorna rapporterar lägre HRQL än pojkarna</a:t>
            </a:r>
          </a:p>
          <a:p>
            <a:pPr>
              <a:buFont typeface="Wingdings" pitchFamily="2" charset="2"/>
              <a:buNone/>
            </a:pPr>
            <a:r>
              <a:rPr lang="en-GB" sz="2400" smtClean="0"/>
              <a:t>Äldre skolbarn (åk 9) rapporterar lägre HRQL än yngre skolbarn (åk 6) </a:t>
            </a:r>
          </a:p>
          <a:p>
            <a:pPr>
              <a:buFont typeface="Wingdings" pitchFamily="2" charset="2"/>
              <a:buNone/>
            </a:pPr>
            <a:r>
              <a:rPr lang="en-GB" sz="2400" smtClean="0"/>
              <a:t>Skolbarn med erfarenhet av etnisk diskriminering rapporterar lägre HRQL</a:t>
            </a:r>
          </a:p>
          <a:p>
            <a:endParaRPr lang="en-GB" smtClean="0"/>
          </a:p>
          <a:p>
            <a:endParaRPr lang="sv-S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>
                <a:solidFill>
                  <a:srgbClr val="FFFFFF"/>
                </a:solidFill>
              </a:rPr>
              <a:t>Sambandet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mellan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hälsorelaterad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livskvalitet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och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etnisk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diskriminering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hos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samiska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skolbarn</a:t>
            </a:r>
            <a:r>
              <a:rPr lang="en-US" sz="2400" dirty="0" smtClean="0">
                <a:solidFill>
                  <a:srgbClr val="FFFFFF"/>
                </a:solidFill>
              </a:rPr>
              <a:t/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(</a:t>
            </a:r>
            <a:r>
              <a:rPr lang="en-US" sz="1200" dirty="0" err="1" smtClean="0">
                <a:solidFill>
                  <a:srgbClr val="FFFFFF"/>
                </a:solidFill>
              </a:rPr>
              <a:t>högre</a:t>
            </a:r>
            <a:r>
              <a:rPr lang="en-US" sz="1200" dirty="0" smtClean="0">
                <a:solidFill>
                  <a:srgbClr val="FFFFFF"/>
                </a:solidFill>
              </a:rPr>
              <a:t> </a:t>
            </a:r>
            <a:r>
              <a:rPr lang="en-US" sz="1200" dirty="0" err="1" smtClean="0">
                <a:solidFill>
                  <a:srgbClr val="FFFFFF"/>
                </a:solidFill>
              </a:rPr>
              <a:t>stapel</a:t>
            </a:r>
            <a:r>
              <a:rPr lang="en-US" sz="1200" dirty="0" smtClean="0">
                <a:solidFill>
                  <a:srgbClr val="FFFFFF"/>
                </a:solidFill>
              </a:rPr>
              <a:t> =</a:t>
            </a:r>
            <a:r>
              <a:rPr lang="en-US" sz="1200" dirty="0" err="1" smtClean="0">
                <a:solidFill>
                  <a:srgbClr val="FFFFFF"/>
                </a:solidFill>
              </a:rPr>
              <a:t>bättre</a:t>
            </a:r>
            <a:r>
              <a:rPr lang="en-US" sz="1200" dirty="0" smtClean="0">
                <a:solidFill>
                  <a:srgbClr val="FFFFFF"/>
                </a:solidFill>
              </a:rPr>
              <a:t> </a:t>
            </a:r>
            <a:r>
              <a:rPr lang="en-US" sz="1200" dirty="0" err="1" smtClean="0">
                <a:solidFill>
                  <a:srgbClr val="FFFFFF"/>
                </a:solidFill>
              </a:rPr>
              <a:t>livskvalitet</a:t>
            </a:r>
            <a:r>
              <a:rPr lang="en-US" sz="1200" dirty="0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30723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6804025" y="6248400"/>
            <a:ext cx="2339975" cy="457200"/>
          </a:xfrm>
        </p:spPr>
        <p:txBody>
          <a:bodyPr/>
          <a:lstStyle/>
          <a:p>
            <a:pPr defTabSz="762000">
              <a:defRPr/>
            </a:pPr>
            <a:r>
              <a:rPr lang="sv-SE" sz="800" smtClean="0"/>
              <a:t>Leg psykolog Lotta Omma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Slutsatser</a:t>
            </a:r>
          </a:p>
        </p:txBody>
      </p:sp>
      <p:sp>
        <p:nvSpPr>
          <p:cNvPr id="39939" name="Platshållare för innehåll 2"/>
          <p:cNvSpPr>
            <a:spLocks noGrp="1"/>
          </p:cNvSpPr>
          <p:nvPr>
            <p:ph idx="1"/>
          </p:nvPr>
        </p:nvSpPr>
        <p:spPr>
          <a:xfrm>
            <a:off x="539750" y="1700213"/>
            <a:ext cx="7772400" cy="4114800"/>
          </a:xfrm>
        </p:spPr>
        <p:txBody>
          <a:bodyPr/>
          <a:lstStyle/>
          <a:p>
            <a:r>
              <a:rPr lang="en-US" sz="2400" smtClean="0"/>
              <a:t>Hög grad av utsatthet på grund av etnisk diskriminering och okunnskap om samer i det svenska samhället</a:t>
            </a:r>
          </a:p>
          <a:p>
            <a:r>
              <a:rPr lang="en-US" sz="2400" smtClean="0"/>
              <a:t>De flesta av de unga vuxna har en god hälsa men renskötare och samer </a:t>
            </a:r>
            <a:r>
              <a:rPr lang="sv-SE" sz="2400" smtClean="0"/>
              <a:t>med</a:t>
            </a:r>
            <a:r>
              <a:rPr lang="en-US" sz="2400" smtClean="0"/>
              <a:t> efarenhet av etnisk diskrimnering är mer utsatta och har en sämre hälsa</a:t>
            </a:r>
          </a:p>
          <a:p>
            <a:r>
              <a:rPr lang="en-US" sz="2400" smtClean="0"/>
              <a:t>Medvetenhet och öppenhet om självmordsproblematik är en skyddsfaktor</a:t>
            </a:r>
          </a:p>
          <a:p>
            <a:endParaRPr lang="en-US" sz="2400" smtClean="0"/>
          </a:p>
          <a:p>
            <a:endParaRPr lang="en-US" sz="2400" smtClean="0"/>
          </a:p>
          <a:p>
            <a:pPr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35844" name="Platshållare för sidfot 3"/>
          <p:cNvSpPr>
            <a:spLocks noGrp="1"/>
          </p:cNvSpPr>
          <p:nvPr>
            <p:ph type="ftr" sz="quarter" idx="11"/>
          </p:nvPr>
        </p:nvSpPr>
        <p:spPr>
          <a:xfrm flipH="1">
            <a:off x="6948488" y="6400800"/>
            <a:ext cx="3305175" cy="457200"/>
          </a:xfrm>
        </p:spPr>
        <p:txBody>
          <a:bodyPr/>
          <a:lstStyle/>
          <a:p>
            <a:pPr defTabSz="762000">
              <a:defRPr/>
            </a:pPr>
            <a:r>
              <a:rPr lang="sv-SE" sz="800" smtClean="0"/>
              <a:t>Leg</a:t>
            </a:r>
            <a:r>
              <a:rPr lang="sv-SE" smtClean="0"/>
              <a:t> </a:t>
            </a:r>
            <a:r>
              <a:rPr lang="sv-SE" sz="800" smtClean="0"/>
              <a:t>psykolog Lotta Omma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72400" cy="1143000"/>
          </a:xfrm>
        </p:spPr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/>
            </a:r>
            <a:br>
              <a:rPr lang="sv-SE" dirty="0" smtClean="0">
                <a:solidFill>
                  <a:schemeClr val="bg1"/>
                </a:solidFill>
              </a:rPr>
            </a:br>
            <a:r>
              <a:rPr lang="sv-SE" dirty="0" smtClean="0">
                <a:solidFill>
                  <a:schemeClr val="bg1"/>
                </a:solidFill>
              </a:rPr>
              <a:t>”Ung same i Sverige</a:t>
            </a:r>
            <a:br>
              <a:rPr lang="sv-SE" dirty="0" smtClean="0">
                <a:solidFill>
                  <a:schemeClr val="bg1"/>
                </a:solidFill>
              </a:rPr>
            </a:br>
            <a:r>
              <a:rPr lang="sv-SE" dirty="0" smtClean="0">
                <a:solidFill>
                  <a:schemeClr val="bg1"/>
                </a:solidFill>
              </a:rPr>
              <a:t>- Livsvillkor , självvärdering och hälsa  ”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560" y="2276872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sv-SE" dirty="0" smtClean="0"/>
              <a:t> </a:t>
            </a:r>
          </a:p>
          <a:p>
            <a:pPr>
              <a:buNone/>
            </a:pPr>
            <a:r>
              <a:rPr lang="sv-SE" dirty="0" smtClean="0"/>
              <a:t>Min avhandling går att söka på </a:t>
            </a:r>
            <a:r>
              <a:rPr lang="sv-SE" dirty="0" err="1" smtClean="0"/>
              <a:t>google</a:t>
            </a:r>
            <a:endParaRPr lang="sv-SE" dirty="0" smtClean="0"/>
          </a:p>
          <a:p>
            <a:pPr>
              <a:buNone/>
            </a:pPr>
            <a:r>
              <a:rPr lang="sv-SE" dirty="0" smtClean="0"/>
              <a:t> skriv Diva (så kommer en sökmotor upp)</a:t>
            </a:r>
          </a:p>
          <a:p>
            <a:pPr>
              <a:buNone/>
            </a:pPr>
            <a:r>
              <a:rPr lang="sv-SE" dirty="0" smtClean="0"/>
              <a:t> sök sedan på namnet Omma så kommer alla artiklar upp</a:t>
            </a:r>
          </a:p>
          <a:p>
            <a:pPr>
              <a:buNone/>
            </a:pPr>
            <a:r>
              <a:rPr lang="sv-SE" dirty="0" smtClean="0"/>
              <a:t>Det går också att googla på namnet </a:t>
            </a:r>
            <a:r>
              <a:rPr lang="sv-SE" smtClean="0"/>
              <a:t>omma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Leg psykolog Lotta Omma</a:t>
            </a:r>
            <a:endParaRPr lang="sv-SE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>
              <a:defRPr/>
            </a:pPr>
            <a:r>
              <a:rPr lang="sv-SE" smtClean="0"/>
              <a:t>Leg psykolog Lotta Omma</a:t>
            </a:r>
          </a:p>
        </p:txBody>
      </p:sp>
      <p:pic>
        <p:nvPicPr>
          <p:cNvPr id="40963" name="Picture 4" descr="Kappan_ bi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275" y="-819150"/>
            <a:ext cx="13069888" cy="86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516688" y="6237288"/>
            <a:ext cx="2627312" cy="457200"/>
          </a:xfrm>
        </p:spPr>
        <p:txBody>
          <a:bodyPr/>
          <a:lstStyle/>
          <a:p>
            <a:pPr defTabSz="762000">
              <a:defRPr/>
            </a:pPr>
            <a:r>
              <a:rPr lang="sv-SE" sz="800" smtClean="0"/>
              <a:t>Leg psykolog Lotta Omma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Syfte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89138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v-SE" sz="2200" smtClean="0"/>
              <a:t>. </a:t>
            </a:r>
            <a:r>
              <a:rPr lang="sv-SE" sz="2400" smtClean="0"/>
              <a:t>Undersöka hur samiska skolbarn och unga vuxna upplever sin livssituation och hälsa</a:t>
            </a:r>
            <a:r>
              <a:rPr lang="sv-SE" sz="2200" smtClean="0"/>
              <a:t>.</a:t>
            </a:r>
          </a:p>
          <a:p>
            <a:pPr>
              <a:buFont typeface="Wingdings" pitchFamily="2" charset="2"/>
              <a:buNone/>
            </a:pPr>
            <a:endParaRPr lang="sv-SE" sz="2400" smtClean="0"/>
          </a:p>
          <a:p>
            <a:pPr>
              <a:buFont typeface="Wingdings" pitchFamily="2" charset="2"/>
              <a:buNone/>
            </a:pPr>
            <a:r>
              <a:rPr lang="sv-SE" sz="2400" smtClean="0"/>
              <a:t> Göra jämförelser inom den samiska gruppen och mellan den samiska gruppen och andra ungdomsgrupper</a:t>
            </a:r>
            <a:r>
              <a:rPr lang="sv-SE" sz="2200" smtClean="0"/>
              <a:t>. </a:t>
            </a:r>
            <a:endParaRPr 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tshållare för sidfot 4"/>
          <p:cNvSpPr>
            <a:spLocks noGrp="1"/>
          </p:cNvSpPr>
          <p:nvPr>
            <p:ph type="ftr" sz="quarter" idx="11"/>
          </p:nvPr>
        </p:nvSpPr>
        <p:spPr>
          <a:xfrm flipH="1">
            <a:off x="6948488" y="6248400"/>
            <a:ext cx="1944687" cy="457200"/>
          </a:xfrm>
        </p:spPr>
        <p:txBody>
          <a:bodyPr/>
          <a:lstStyle/>
          <a:p>
            <a:pPr defTabSz="762000">
              <a:defRPr/>
            </a:pPr>
            <a:r>
              <a:rPr lang="sv-SE" sz="800" smtClean="0"/>
              <a:t>Leg psykolog Lotta Omma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>
                <a:solidFill>
                  <a:srgbClr val="FFFFFF"/>
                </a:solidFill>
              </a:rPr>
              <a:t>Metod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sv-SE" smtClean="0"/>
              <a:t>En kvalitativ undersökning; Samtal och diskussion med Sáminuorra (ungdomsförbundet)</a:t>
            </a:r>
          </a:p>
          <a:p>
            <a:pPr>
              <a:buFont typeface="Wingdings" pitchFamily="2" charset="2"/>
              <a:buNone/>
            </a:pPr>
            <a:endParaRPr lang="sv-SE" smtClean="0"/>
          </a:p>
          <a:p>
            <a:pPr>
              <a:buFont typeface="Wingdings" pitchFamily="2" charset="2"/>
              <a:buNone/>
            </a:pPr>
            <a:r>
              <a:rPr lang="sv-SE" smtClean="0"/>
              <a:t>Två enkät undersökningar</a:t>
            </a:r>
          </a:p>
          <a:p>
            <a:pPr>
              <a:buFont typeface="Wingdings" pitchFamily="2" charset="2"/>
              <a:buNone/>
            </a:pPr>
            <a:r>
              <a:rPr lang="sv-SE" smtClean="0"/>
              <a:t>Unga vuxna 18-28 år, 517 svar av 880 (59 %)</a:t>
            </a:r>
          </a:p>
          <a:p>
            <a:pPr>
              <a:buFont typeface="Wingdings" pitchFamily="2" charset="2"/>
              <a:buNone/>
            </a:pPr>
            <a:r>
              <a:rPr lang="sv-SE" smtClean="0"/>
              <a:t>Skolbarn 12-18 år, 121 svar av 186 (70 %)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sidfot 4"/>
          <p:cNvSpPr>
            <a:spLocks noGrp="1"/>
          </p:cNvSpPr>
          <p:nvPr>
            <p:ph type="ftr" sz="quarter" idx="11"/>
          </p:nvPr>
        </p:nvSpPr>
        <p:spPr>
          <a:xfrm flipH="1">
            <a:off x="6732588" y="6248400"/>
            <a:ext cx="2411412" cy="457200"/>
          </a:xfrm>
        </p:spPr>
        <p:txBody>
          <a:bodyPr/>
          <a:lstStyle/>
          <a:p>
            <a:pPr defTabSz="762000">
              <a:defRPr/>
            </a:pPr>
            <a:r>
              <a:rPr lang="sv-SE" sz="800" smtClean="0"/>
              <a:t>Leg psykolog Lotta Omma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>
                <a:solidFill>
                  <a:schemeClr val="bg2"/>
                </a:solidFill>
              </a:rPr>
              <a:t>Möte med Sáminourra 2007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smtClean="0"/>
              <a:t>60 deltagare delades in i grupper för att diskutera följande frågor:</a:t>
            </a:r>
          </a:p>
          <a:p>
            <a:pPr>
              <a:buFontTx/>
              <a:buNone/>
            </a:pPr>
            <a:r>
              <a:rPr lang="en-GB" smtClean="0"/>
              <a:t>   1. Hur är det att vara ung same Sverige?</a:t>
            </a:r>
          </a:p>
          <a:p>
            <a:pPr>
              <a:buFontTx/>
              <a:buNone/>
            </a:pPr>
            <a:r>
              <a:rPr lang="en-GB" smtClean="0"/>
              <a:t>   2. Hur mår unga samer? Egna erfarenheter.</a:t>
            </a:r>
          </a:p>
          <a:p>
            <a:pPr>
              <a:buFontTx/>
              <a:buNone/>
            </a:pPr>
            <a:r>
              <a:rPr lang="en-GB" smtClean="0"/>
              <a:t>   3.Finns det skillnader i hur pojkar respektive flickor mår? </a:t>
            </a:r>
          </a:p>
          <a:p>
            <a:pPr>
              <a:buFontTx/>
              <a:buNone/>
            </a:pPr>
            <a:r>
              <a:rPr lang="en-GB" smtClean="0"/>
              <a:t>   4. Vilka frågor är viktiga att ställa när man undersöker välbefinnande /hälsa? </a:t>
            </a:r>
          </a:p>
          <a:p>
            <a:endParaRPr lang="sv-S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588125" y="6248400"/>
            <a:ext cx="2376488" cy="457200"/>
          </a:xfrm>
        </p:spPr>
        <p:txBody>
          <a:bodyPr/>
          <a:lstStyle/>
          <a:p>
            <a:pPr defTabSz="762000">
              <a:defRPr/>
            </a:pPr>
            <a:r>
              <a:rPr lang="sv-SE" sz="800" smtClean="0"/>
              <a:t>Leg psykolog Lotta Omma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v-SE" sz="1800" smtClean="0">
              <a:solidFill>
                <a:schemeClr val="bg2"/>
              </a:solidFill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2800" smtClean="0"/>
              <a:t>Majoriteten av unga vuxna är stolta över att </a:t>
            </a:r>
            <a:r>
              <a:rPr lang="sv-SE" sz="2800" smtClean="0"/>
              <a:t>vara</a:t>
            </a:r>
            <a:r>
              <a:rPr lang="en-GB" sz="2800" smtClean="0"/>
              <a:t> samer, de har en positiv självvärdering och uttrycker en önskan att bevara sin k</a:t>
            </a:r>
            <a:r>
              <a:rPr lang="en-GB" sz="2200" smtClean="0"/>
              <a:t>ultur.</a:t>
            </a:r>
          </a:p>
          <a:p>
            <a:pPr>
              <a:buFont typeface="Wingdings" pitchFamily="2" charset="2"/>
              <a:buNone/>
            </a:pPr>
            <a:endParaRPr lang="en-GB" sz="2200" smtClean="0"/>
          </a:p>
          <a:p>
            <a:pPr>
              <a:buFont typeface="Wingdings" pitchFamily="2" charset="2"/>
              <a:buNone/>
            </a:pPr>
            <a:endParaRPr lang="en-GB" sz="2200" smtClean="0"/>
          </a:p>
          <a:p>
            <a:pPr>
              <a:buFont typeface="Wingdings" pitchFamily="2" charset="2"/>
              <a:buNone/>
            </a:pPr>
            <a:r>
              <a:rPr lang="sv-SE" sz="2800" smtClean="0">
                <a:solidFill>
                  <a:schemeClr val="bg1"/>
                </a:solidFill>
              </a:rPr>
              <a:t>82 % har fått försvara den samiska kulturen eller levnadssättet och 90% har ofta fått förklara den samiska kulturen/levnadssättet</a:t>
            </a:r>
            <a:endParaRPr lang="en-GB" sz="2800" smtClean="0"/>
          </a:p>
          <a:p>
            <a:endParaRPr lang="sv-SE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>
              <a:defRPr/>
            </a:pPr>
            <a:r>
              <a:rPr lang="sv-SE" sz="800" smtClean="0"/>
              <a:t>Leg psykolog Lotta Omm</a:t>
            </a:r>
            <a:r>
              <a:rPr lang="sv-SE" smtClean="0"/>
              <a:t>a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smtClean="0">
                <a:solidFill>
                  <a:schemeClr val="bg2"/>
                </a:solidFill>
              </a:rPr>
              <a:t>Illa behandlad på grund av härkomst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7772400" cy="39608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>
                <a:solidFill>
                  <a:schemeClr val="bg1"/>
                </a:solidFill>
              </a:rPr>
              <a:t>“</a:t>
            </a:r>
            <a:r>
              <a:rPr lang="en-US" sz="2800" b="1" smtClean="0">
                <a:solidFill>
                  <a:schemeClr val="bg1"/>
                </a:solidFill>
              </a:rPr>
              <a:t>Har det hänt att lärare behandlat dig orättvist på grund av din samiska härkomst”?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>
                <a:solidFill>
                  <a:schemeClr val="bg1"/>
                </a:solidFill>
              </a:rPr>
              <a:t>“Ja” 15 % unga vuxna, 25 % av skolbarnen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b="1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b="1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>
                <a:solidFill>
                  <a:schemeClr val="bg1"/>
                </a:solidFill>
              </a:rPr>
              <a:t>“</a:t>
            </a:r>
            <a:r>
              <a:rPr lang="en-US" sz="2800" b="1" smtClean="0">
                <a:solidFill>
                  <a:schemeClr val="bg1"/>
                </a:solidFill>
              </a:rPr>
              <a:t>Har du hört lärare säga något negativt/dåligt om samer”?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>
                <a:solidFill>
                  <a:schemeClr val="bg1"/>
                </a:solidFill>
              </a:rPr>
              <a:t> 25 % äldre. 16 % yngre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b="1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b="1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sv-SE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smtClean="0"/>
          </a:p>
        </p:txBody>
      </p:sp>
      <p:sp>
        <p:nvSpPr>
          <p:cNvPr id="11267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>
                <a:solidFill>
                  <a:schemeClr val="bg1"/>
                </a:solidFill>
              </a:rPr>
              <a:t>Har du upplevt att det står formuleringar om samer I skolböcker som inte är bra?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b="1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smtClean="0">
                <a:solidFill>
                  <a:schemeClr val="bg1"/>
                </a:solidFill>
              </a:rPr>
              <a:t> “ja” svarar 41 %  av de äldre och  30 %  av de yngre)</a:t>
            </a:r>
          </a:p>
          <a:p>
            <a:endParaRPr lang="sv-SE" smtClean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Leg psykolog Lotta Omma</a:t>
            </a:r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tshållare för sidfot 4"/>
          <p:cNvSpPr>
            <a:spLocks noGrp="1"/>
          </p:cNvSpPr>
          <p:nvPr>
            <p:ph type="ftr" sz="quarter" idx="11"/>
          </p:nvPr>
        </p:nvSpPr>
        <p:spPr>
          <a:xfrm flipH="1">
            <a:off x="6019800" y="6248400"/>
            <a:ext cx="3124200" cy="457200"/>
          </a:xfrm>
        </p:spPr>
        <p:txBody>
          <a:bodyPr/>
          <a:lstStyle/>
          <a:p>
            <a:pPr defTabSz="762000">
              <a:defRPr/>
            </a:pPr>
            <a:r>
              <a:rPr lang="sv-SE" sz="800" smtClean="0"/>
              <a:t>Leg psykolog Lotta Omma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smtClean="0">
                <a:solidFill>
                  <a:schemeClr val="bg1"/>
                </a:solidFill>
              </a:rPr>
              <a:t>Om du eller dina föräldrar bett om modersmålsundervisning i samiska, har du fått det?                                 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v-SE" sz="2800" smtClean="0">
                <a:solidFill>
                  <a:schemeClr val="bg1"/>
                </a:solidFill>
              </a:rPr>
              <a:t>37 % svarar nej i den äldre gruppen (18-28 år)</a:t>
            </a:r>
          </a:p>
          <a:p>
            <a:pPr>
              <a:buFont typeface="Wingdings" pitchFamily="2" charset="2"/>
              <a:buNone/>
            </a:pPr>
            <a:endParaRPr lang="sv-SE" sz="280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sv-SE" sz="280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sv-SE" sz="280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sv-SE" sz="280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sv-SE" sz="2800" smtClean="0">
              <a:solidFill>
                <a:schemeClr val="bg1"/>
              </a:solidFill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684213" y="2184400"/>
            <a:ext cx="7704137" cy="2524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defTabSz="762000"/>
            <a:endParaRPr lang="sv-SE" sz="2800" b="0">
              <a:solidFill>
                <a:srgbClr val="FFFFFF"/>
              </a:solidFill>
            </a:endParaRPr>
          </a:p>
          <a:p>
            <a:pPr defTabSz="762000"/>
            <a:endParaRPr lang="sv-SE" sz="2800" b="0">
              <a:solidFill>
                <a:srgbClr val="FFFFFF"/>
              </a:solidFill>
            </a:endParaRPr>
          </a:p>
          <a:p>
            <a:pPr defTabSz="762000"/>
            <a:r>
              <a:rPr lang="sv-SE" sz="2800" b="0">
                <a:solidFill>
                  <a:srgbClr val="FFFFFF"/>
                </a:solidFill>
              </a:rPr>
              <a:t>9 % svarar nej </a:t>
            </a:r>
          </a:p>
          <a:p>
            <a:pPr defTabSz="762000"/>
            <a:r>
              <a:rPr lang="sv-SE" sz="2800" b="0">
                <a:solidFill>
                  <a:srgbClr val="FFFFFF"/>
                </a:solidFill>
              </a:rPr>
              <a:t>14 % svarar att de inte vet  i den yngre gruppen</a:t>
            </a:r>
          </a:p>
          <a:p>
            <a:pPr defTabSz="762000"/>
            <a:r>
              <a:rPr lang="sv-SE" sz="2800" b="0">
                <a:solidFill>
                  <a:srgbClr val="FFFFFF"/>
                </a:solidFill>
              </a:rPr>
              <a:t> (12-18 år) </a:t>
            </a:r>
          </a:p>
          <a:p>
            <a:pPr defTabSz="762000"/>
            <a:r>
              <a:rPr lang="sv-SE" sz="1800" b="0">
                <a:solidFill>
                  <a:srgbClr val="FFFFFF"/>
                </a:solidFill>
              </a:rPr>
              <a:t> </a:t>
            </a:r>
            <a:endParaRPr lang="sv-SE" sz="36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verhead, färg utan sidfot">
  <a:themeElements>
    <a:clrScheme name="Overhead, färg utan sidfot 11">
      <a:dk1>
        <a:srgbClr val="0000FF"/>
      </a:dk1>
      <a:lt1>
        <a:srgbClr val="FFFFFF"/>
      </a:lt1>
      <a:dk2>
        <a:srgbClr val="FFFFFF"/>
      </a:dk2>
      <a:lt2>
        <a:srgbClr val="FFFFFF"/>
      </a:lt2>
      <a:accent1>
        <a:srgbClr val="FF9900"/>
      </a:accent1>
      <a:accent2>
        <a:srgbClr val="00FFFF"/>
      </a:accent2>
      <a:accent3>
        <a:srgbClr val="FFFFFF"/>
      </a:accent3>
      <a:accent4>
        <a:srgbClr val="0000DA"/>
      </a:accent4>
      <a:accent5>
        <a:srgbClr val="FFCAAA"/>
      </a:accent5>
      <a:accent6>
        <a:srgbClr val="00E7E7"/>
      </a:accent6>
      <a:hlink>
        <a:srgbClr val="FF0033"/>
      </a:hlink>
      <a:folHlink>
        <a:srgbClr val="969696"/>
      </a:folHlink>
    </a:clrScheme>
    <a:fontScheme name="Overhead, färg utan sidf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7620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verhead, färg utan sidfo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verhead, färg utan sidf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verhead, färg utan sidfo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verhead, färg utan sidfo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verhead, färg utan sidfo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verhead, färg utan sidfo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verhead, färg utan sidfo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verhead, färg utan sidfot 8">
        <a:dk1>
          <a:srgbClr val="0000FF"/>
        </a:dk1>
        <a:lt1>
          <a:srgbClr val="FFFF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FFFFFF"/>
        </a:accent3>
        <a:accent4>
          <a:srgbClr val="0000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verhead, färg utan sidfot 9">
        <a:dk1>
          <a:srgbClr val="0000FF"/>
        </a:dk1>
        <a:lt1>
          <a:srgbClr val="FFFFFF"/>
        </a:lt1>
        <a:dk2>
          <a:srgbClr val="FFFFFF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FFFFFF"/>
        </a:accent3>
        <a:accent4>
          <a:srgbClr val="0000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verhead, färg utan sidfot 10">
        <a:dk1>
          <a:srgbClr val="000000"/>
        </a:dk1>
        <a:lt1>
          <a:srgbClr val="FFFFFF"/>
        </a:lt1>
        <a:dk2>
          <a:srgbClr val="0000FF"/>
        </a:dk2>
        <a:lt2>
          <a:srgbClr val="FFFFFF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verhead, färg utan sidfot 11">
        <a:dk1>
          <a:srgbClr val="0000FF"/>
        </a:dk1>
        <a:lt1>
          <a:srgbClr val="FFFFFF"/>
        </a:lt1>
        <a:dk2>
          <a:srgbClr val="FFFFFF"/>
        </a:dk2>
        <a:lt2>
          <a:srgbClr val="FFFFFF"/>
        </a:lt2>
        <a:accent1>
          <a:srgbClr val="FF9900"/>
        </a:accent1>
        <a:accent2>
          <a:srgbClr val="00FFFF"/>
        </a:accent2>
        <a:accent3>
          <a:srgbClr val="FFFFFF"/>
        </a:accent3>
        <a:accent4>
          <a:srgbClr val="0000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verhead, färg utan sidfot 11">
    <a:dk1>
      <a:srgbClr val="0000FF"/>
    </a:dk1>
    <a:lt1>
      <a:srgbClr val="FFFFFF"/>
    </a:lt1>
    <a:dk2>
      <a:srgbClr val="FFFFFF"/>
    </a:dk2>
    <a:lt2>
      <a:srgbClr val="FFFFFF"/>
    </a:lt2>
    <a:accent1>
      <a:srgbClr val="FF9900"/>
    </a:accent1>
    <a:accent2>
      <a:srgbClr val="00FFFF"/>
    </a:accent2>
    <a:accent3>
      <a:srgbClr val="FFFFFF"/>
    </a:accent3>
    <a:accent4>
      <a:srgbClr val="0000DA"/>
    </a:accent4>
    <a:accent5>
      <a:srgbClr val="FFCAAA"/>
    </a:accent5>
    <a:accent6>
      <a:srgbClr val="00E7E7"/>
    </a:accent6>
    <a:hlink>
      <a:srgbClr val="FF0033"/>
    </a:hlink>
    <a:folHlink>
      <a:srgbClr val="969696"/>
    </a:folHlink>
  </a:clrScheme>
  <a:fontScheme name="Overhead, färg utan sidfo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verhead, färg utan sidfot 11">
    <a:dk1>
      <a:srgbClr val="0000FF"/>
    </a:dk1>
    <a:lt1>
      <a:srgbClr val="FFFFFF"/>
    </a:lt1>
    <a:dk2>
      <a:srgbClr val="FFFFFF"/>
    </a:dk2>
    <a:lt2>
      <a:srgbClr val="FFFFFF"/>
    </a:lt2>
    <a:accent1>
      <a:srgbClr val="FF9900"/>
    </a:accent1>
    <a:accent2>
      <a:srgbClr val="00FFFF"/>
    </a:accent2>
    <a:accent3>
      <a:srgbClr val="FFFFFF"/>
    </a:accent3>
    <a:accent4>
      <a:srgbClr val="0000DA"/>
    </a:accent4>
    <a:accent5>
      <a:srgbClr val="FFCAAA"/>
    </a:accent5>
    <a:accent6>
      <a:srgbClr val="00E7E7"/>
    </a:accent6>
    <a:hlink>
      <a:srgbClr val="FF0033"/>
    </a:hlink>
    <a:folHlink>
      <a:srgbClr val="969696"/>
    </a:folHlink>
  </a:clrScheme>
  <a:fontScheme name="Overhead, färg utan sidfo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Overhead, färg utan sidfot</Template>
  <TotalTime>2530</TotalTime>
  <Words>1208</Words>
  <Application>Microsoft Office PowerPoint</Application>
  <PresentationFormat>Bildspel på skärmen (4:3)</PresentationFormat>
  <Paragraphs>239</Paragraphs>
  <Slides>28</Slides>
  <Notes>11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28</vt:i4>
      </vt:variant>
    </vt:vector>
  </HeadingPairs>
  <TitlesOfParts>
    <vt:vector size="30" baseType="lpstr">
      <vt:lpstr>Overhead, färg utan sidfot</vt:lpstr>
      <vt:lpstr>Worksheet</vt:lpstr>
      <vt:lpstr>Bild 1</vt:lpstr>
      <vt:lpstr>Samer ett folk i fyra länder</vt:lpstr>
      <vt:lpstr>Syfte</vt:lpstr>
      <vt:lpstr>Metod</vt:lpstr>
      <vt:lpstr>Möte med Sáminourra 2007</vt:lpstr>
      <vt:lpstr>Bild 6</vt:lpstr>
      <vt:lpstr>Illa behandlad på grund av härkomst</vt:lpstr>
      <vt:lpstr>Bild 8</vt:lpstr>
      <vt:lpstr>Om du eller dina föräldrar bett om modersmålsundervisning i samiska, har du fått det?                                  </vt:lpstr>
      <vt:lpstr>Bild 10</vt:lpstr>
      <vt:lpstr>Etnisk diskriminering/ kränkande behandling</vt:lpstr>
      <vt:lpstr>Enkulturation</vt:lpstr>
      <vt:lpstr>Självvärdering: Ofta svar i procent för män respektive kvinnor</vt:lpstr>
      <vt:lpstr>Känsla av sammanhang</vt:lpstr>
      <vt:lpstr>Hälsa</vt:lpstr>
      <vt:lpstr>Hälso skillnader inom den samiska gruppen</vt:lpstr>
      <vt:lpstr>Könsskillnader i hälsoaspekter andel ”ofta” svar i % för män respektive kvinnor</vt:lpstr>
      <vt:lpstr>Jämförelse med data från “Hälsa på lika villkor” (Ungas hälsa 2006-2008)</vt:lpstr>
      <vt:lpstr>Sömnsvårigheter</vt:lpstr>
      <vt:lpstr>Huvudvärk</vt:lpstr>
      <vt:lpstr>Alkohol vanor</vt:lpstr>
      <vt:lpstr>Självmords beteende</vt:lpstr>
      <vt:lpstr>Samband mellan “självmordsförsök” respektive “planer på att ta sitt liv och” och dålig behandling på grund av samisk härkomst, renskötare, kön samt län    </vt:lpstr>
      <vt:lpstr> Skolbarnens hälsa HRQL= hälso -relaterad livskvalitet  </vt:lpstr>
      <vt:lpstr>Sambandet mellan hälsorelaterad livskvalitet och etnisk diskriminering hos samiska skolbarn (högre stapel =bättre livskvalitet)</vt:lpstr>
      <vt:lpstr>Slutsatser</vt:lpstr>
      <vt:lpstr> ”Ung same i Sverige - Livsvillkor , självvärdering och hälsa  ”</vt:lpstr>
      <vt:lpstr>Bild 28</vt:lpstr>
    </vt:vector>
  </TitlesOfParts>
  <Company>Nll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gelotomm</dc:creator>
  <cp:lastModifiedBy>Ewa Waites</cp:lastModifiedBy>
  <cp:revision>464</cp:revision>
  <cp:lastPrinted>1999-02-05T08:00:34Z</cp:lastPrinted>
  <dcterms:created xsi:type="dcterms:W3CDTF">2008-09-29T06:38:14Z</dcterms:created>
  <dcterms:modified xsi:type="dcterms:W3CDTF">2013-09-16T09:48:45Z</dcterms:modified>
</cp:coreProperties>
</file>