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7" r:id="rId7"/>
    <p:sldId id="269" r:id="rId8"/>
    <p:sldId id="268" r:id="rId9"/>
    <p:sldId id="263" r:id="rId10"/>
    <p:sldId id="264" r:id="rId11"/>
    <p:sldId id="265" r:id="rId12"/>
    <p:sldId id="270" r:id="rId13"/>
    <p:sldId id="260" r:id="rId14"/>
    <p:sldId id="272" r:id="rId15"/>
    <p:sldId id="271" r:id="rId16"/>
    <p:sldId id="261" r:id="rId1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de-AT"/>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de-AT"/>
          </a:p>
        </p:txBody>
      </p:sp>
      <p:sp>
        <p:nvSpPr>
          <p:cNvPr id="4" name="Date Placeholder 3"/>
          <p:cNvSpPr>
            <a:spLocks noGrp="1"/>
          </p:cNvSpPr>
          <p:nvPr>
            <p:ph type="dt" sz="half" idx="10"/>
          </p:nvPr>
        </p:nvSpPr>
        <p:spPr/>
        <p:txBody>
          <a:bodyPr/>
          <a:lstStyle/>
          <a:p>
            <a:fld id="{5573177D-6DE5-4CB3-9EBF-787A56EA8C2E}" type="datetimeFigureOut">
              <a:rPr lang="de-AT" smtClean="0"/>
              <a:t>18.04.2016</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525BFFE0-51BE-4A48-9B8A-785811A03C4F}" type="slidenum">
              <a:rPr lang="de-AT" smtClean="0"/>
              <a:t>‹#›</a:t>
            </a:fld>
            <a:endParaRPr lang="de-AT"/>
          </a:p>
        </p:txBody>
      </p:sp>
    </p:spTree>
    <p:extLst>
      <p:ext uri="{BB962C8B-B14F-4D97-AF65-F5344CB8AC3E}">
        <p14:creationId xmlns:p14="http://schemas.microsoft.com/office/powerpoint/2010/main" val="1405222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A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Date Placeholder 3"/>
          <p:cNvSpPr>
            <a:spLocks noGrp="1"/>
          </p:cNvSpPr>
          <p:nvPr>
            <p:ph type="dt" sz="half" idx="10"/>
          </p:nvPr>
        </p:nvSpPr>
        <p:spPr/>
        <p:txBody>
          <a:bodyPr/>
          <a:lstStyle/>
          <a:p>
            <a:fld id="{5573177D-6DE5-4CB3-9EBF-787A56EA8C2E}" type="datetimeFigureOut">
              <a:rPr lang="de-AT" smtClean="0"/>
              <a:t>18.04.2016</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525BFFE0-51BE-4A48-9B8A-785811A03C4F}" type="slidenum">
              <a:rPr lang="de-AT" smtClean="0"/>
              <a:t>‹#›</a:t>
            </a:fld>
            <a:endParaRPr lang="de-AT"/>
          </a:p>
        </p:txBody>
      </p:sp>
    </p:spTree>
    <p:extLst>
      <p:ext uri="{BB962C8B-B14F-4D97-AF65-F5344CB8AC3E}">
        <p14:creationId xmlns:p14="http://schemas.microsoft.com/office/powerpoint/2010/main" val="4287459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de-AT"/>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Date Placeholder 3"/>
          <p:cNvSpPr>
            <a:spLocks noGrp="1"/>
          </p:cNvSpPr>
          <p:nvPr>
            <p:ph type="dt" sz="half" idx="10"/>
          </p:nvPr>
        </p:nvSpPr>
        <p:spPr/>
        <p:txBody>
          <a:bodyPr/>
          <a:lstStyle/>
          <a:p>
            <a:fld id="{5573177D-6DE5-4CB3-9EBF-787A56EA8C2E}" type="datetimeFigureOut">
              <a:rPr lang="de-AT" smtClean="0"/>
              <a:t>18.04.2016</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525BFFE0-51BE-4A48-9B8A-785811A03C4F}" type="slidenum">
              <a:rPr lang="de-AT" smtClean="0"/>
              <a:t>‹#›</a:t>
            </a:fld>
            <a:endParaRPr lang="de-AT"/>
          </a:p>
        </p:txBody>
      </p:sp>
    </p:spTree>
    <p:extLst>
      <p:ext uri="{BB962C8B-B14F-4D97-AF65-F5344CB8AC3E}">
        <p14:creationId xmlns:p14="http://schemas.microsoft.com/office/powerpoint/2010/main" val="778148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A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Date Placeholder 3"/>
          <p:cNvSpPr>
            <a:spLocks noGrp="1"/>
          </p:cNvSpPr>
          <p:nvPr>
            <p:ph type="dt" sz="half" idx="10"/>
          </p:nvPr>
        </p:nvSpPr>
        <p:spPr/>
        <p:txBody>
          <a:bodyPr/>
          <a:lstStyle/>
          <a:p>
            <a:fld id="{5573177D-6DE5-4CB3-9EBF-787A56EA8C2E}" type="datetimeFigureOut">
              <a:rPr lang="de-AT" smtClean="0"/>
              <a:t>18.04.2016</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525BFFE0-51BE-4A48-9B8A-785811A03C4F}" type="slidenum">
              <a:rPr lang="de-AT" smtClean="0"/>
              <a:t>‹#›</a:t>
            </a:fld>
            <a:endParaRPr lang="de-AT"/>
          </a:p>
        </p:txBody>
      </p:sp>
    </p:spTree>
    <p:extLst>
      <p:ext uri="{BB962C8B-B14F-4D97-AF65-F5344CB8AC3E}">
        <p14:creationId xmlns:p14="http://schemas.microsoft.com/office/powerpoint/2010/main" val="494270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de-AT"/>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73177D-6DE5-4CB3-9EBF-787A56EA8C2E}" type="datetimeFigureOut">
              <a:rPr lang="de-AT" smtClean="0"/>
              <a:t>18.04.2016</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525BFFE0-51BE-4A48-9B8A-785811A03C4F}" type="slidenum">
              <a:rPr lang="de-AT" smtClean="0"/>
              <a:t>‹#›</a:t>
            </a:fld>
            <a:endParaRPr lang="de-AT"/>
          </a:p>
        </p:txBody>
      </p:sp>
    </p:spTree>
    <p:extLst>
      <p:ext uri="{BB962C8B-B14F-4D97-AF65-F5344CB8AC3E}">
        <p14:creationId xmlns:p14="http://schemas.microsoft.com/office/powerpoint/2010/main" val="4110713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AT"/>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5" name="Date Placeholder 4"/>
          <p:cNvSpPr>
            <a:spLocks noGrp="1"/>
          </p:cNvSpPr>
          <p:nvPr>
            <p:ph type="dt" sz="half" idx="10"/>
          </p:nvPr>
        </p:nvSpPr>
        <p:spPr/>
        <p:txBody>
          <a:bodyPr/>
          <a:lstStyle/>
          <a:p>
            <a:fld id="{5573177D-6DE5-4CB3-9EBF-787A56EA8C2E}" type="datetimeFigureOut">
              <a:rPr lang="de-AT" smtClean="0"/>
              <a:t>18.04.2016</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525BFFE0-51BE-4A48-9B8A-785811A03C4F}" type="slidenum">
              <a:rPr lang="de-AT" smtClean="0"/>
              <a:t>‹#›</a:t>
            </a:fld>
            <a:endParaRPr lang="de-AT"/>
          </a:p>
        </p:txBody>
      </p:sp>
    </p:spTree>
    <p:extLst>
      <p:ext uri="{BB962C8B-B14F-4D97-AF65-F5344CB8AC3E}">
        <p14:creationId xmlns:p14="http://schemas.microsoft.com/office/powerpoint/2010/main" val="3841819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de-AT"/>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7" name="Date Placeholder 6"/>
          <p:cNvSpPr>
            <a:spLocks noGrp="1"/>
          </p:cNvSpPr>
          <p:nvPr>
            <p:ph type="dt" sz="half" idx="10"/>
          </p:nvPr>
        </p:nvSpPr>
        <p:spPr/>
        <p:txBody>
          <a:bodyPr/>
          <a:lstStyle/>
          <a:p>
            <a:fld id="{5573177D-6DE5-4CB3-9EBF-787A56EA8C2E}" type="datetimeFigureOut">
              <a:rPr lang="de-AT" smtClean="0"/>
              <a:t>18.04.2016</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525BFFE0-51BE-4A48-9B8A-785811A03C4F}" type="slidenum">
              <a:rPr lang="de-AT" smtClean="0"/>
              <a:t>‹#›</a:t>
            </a:fld>
            <a:endParaRPr lang="de-AT"/>
          </a:p>
        </p:txBody>
      </p:sp>
    </p:spTree>
    <p:extLst>
      <p:ext uri="{BB962C8B-B14F-4D97-AF65-F5344CB8AC3E}">
        <p14:creationId xmlns:p14="http://schemas.microsoft.com/office/powerpoint/2010/main" val="1116266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AT"/>
          </a:p>
        </p:txBody>
      </p:sp>
      <p:sp>
        <p:nvSpPr>
          <p:cNvPr id="3" name="Date Placeholder 2"/>
          <p:cNvSpPr>
            <a:spLocks noGrp="1"/>
          </p:cNvSpPr>
          <p:nvPr>
            <p:ph type="dt" sz="half" idx="10"/>
          </p:nvPr>
        </p:nvSpPr>
        <p:spPr/>
        <p:txBody>
          <a:bodyPr/>
          <a:lstStyle/>
          <a:p>
            <a:fld id="{5573177D-6DE5-4CB3-9EBF-787A56EA8C2E}" type="datetimeFigureOut">
              <a:rPr lang="de-AT" smtClean="0"/>
              <a:t>18.04.2016</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525BFFE0-51BE-4A48-9B8A-785811A03C4F}" type="slidenum">
              <a:rPr lang="de-AT" smtClean="0"/>
              <a:t>‹#›</a:t>
            </a:fld>
            <a:endParaRPr lang="de-AT"/>
          </a:p>
        </p:txBody>
      </p:sp>
    </p:spTree>
    <p:extLst>
      <p:ext uri="{BB962C8B-B14F-4D97-AF65-F5344CB8AC3E}">
        <p14:creationId xmlns:p14="http://schemas.microsoft.com/office/powerpoint/2010/main" val="3228522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73177D-6DE5-4CB3-9EBF-787A56EA8C2E}" type="datetimeFigureOut">
              <a:rPr lang="de-AT" smtClean="0"/>
              <a:t>18.04.2016</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525BFFE0-51BE-4A48-9B8A-785811A03C4F}" type="slidenum">
              <a:rPr lang="de-AT" smtClean="0"/>
              <a:t>‹#›</a:t>
            </a:fld>
            <a:endParaRPr lang="de-AT"/>
          </a:p>
        </p:txBody>
      </p:sp>
    </p:spTree>
    <p:extLst>
      <p:ext uri="{BB962C8B-B14F-4D97-AF65-F5344CB8AC3E}">
        <p14:creationId xmlns:p14="http://schemas.microsoft.com/office/powerpoint/2010/main" val="2533950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de-AT"/>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73177D-6DE5-4CB3-9EBF-787A56EA8C2E}" type="datetimeFigureOut">
              <a:rPr lang="de-AT" smtClean="0"/>
              <a:t>18.04.2016</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525BFFE0-51BE-4A48-9B8A-785811A03C4F}" type="slidenum">
              <a:rPr lang="de-AT" smtClean="0"/>
              <a:t>‹#›</a:t>
            </a:fld>
            <a:endParaRPr lang="de-AT"/>
          </a:p>
        </p:txBody>
      </p:sp>
    </p:spTree>
    <p:extLst>
      <p:ext uri="{BB962C8B-B14F-4D97-AF65-F5344CB8AC3E}">
        <p14:creationId xmlns:p14="http://schemas.microsoft.com/office/powerpoint/2010/main" val="791218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de-AT"/>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73177D-6DE5-4CB3-9EBF-787A56EA8C2E}" type="datetimeFigureOut">
              <a:rPr lang="de-AT" smtClean="0"/>
              <a:t>18.04.2016</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525BFFE0-51BE-4A48-9B8A-785811A03C4F}" type="slidenum">
              <a:rPr lang="de-AT" smtClean="0"/>
              <a:t>‹#›</a:t>
            </a:fld>
            <a:endParaRPr lang="de-AT"/>
          </a:p>
        </p:txBody>
      </p:sp>
    </p:spTree>
    <p:extLst>
      <p:ext uri="{BB962C8B-B14F-4D97-AF65-F5344CB8AC3E}">
        <p14:creationId xmlns:p14="http://schemas.microsoft.com/office/powerpoint/2010/main" val="173503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de-AT"/>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73177D-6DE5-4CB3-9EBF-787A56EA8C2E}" type="datetimeFigureOut">
              <a:rPr lang="de-AT" smtClean="0"/>
              <a:t>18.04.2016</a:t>
            </a:fld>
            <a:endParaRPr lang="de-A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5BFFE0-51BE-4A48-9B8A-785811A03C4F}" type="slidenum">
              <a:rPr lang="de-AT" smtClean="0"/>
              <a:t>‹#›</a:t>
            </a:fld>
            <a:endParaRPr lang="de-AT"/>
          </a:p>
        </p:txBody>
      </p:sp>
    </p:spTree>
    <p:extLst>
      <p:ext uri="{BB962C8B-B14F-4D97-AF65-F5344CB8AC3E}">
        <p14:creationId xmlns:p14="http://schemas.microsoft.com/office/powerpoint/2010/main" val="1100352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eleonor.kristoffersson@oru.s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de-AT" dirty="0" smtClean="0"/>
              <a:t>Den </a:t>
            </a:r>
            <a:r>
              <a:rPr lang="de-AT" dirty="0" err="1" smtClean="0"/>
              <a:t>enskilde</a:t>
            </a:r>
            <a:r>
              <a:rPr lang="de-AT" dirty="0" smtClean="0"/>
              <a:t> </a:t>
            </a:r>
            <a:r>
              <a:rPr lang="de-AT" dirty="0" err="1" smtClean="0"/>
              <a:t>mot</a:t>
            </a:r>
            <a:r>
              <a:rPr lang="de-AT" dirty="0" smtClean="0"/>
              <a:t> </a:t>
            </a:r>
            <a:r>
              <a:rPr lang="de-AT" dirty="0" err="1" smtClean="0"/>
              <a:t>staten</a:t>
            </a:r>
            <a:r>
              <a:rPr lang="de-AT" dirty="0" smtClean="0"/>
              <a:t> i </a:t>
            </a:r>
            <a:r>
              <a:rPr lang="de-AT" dirty="0" err="1" smtClean="0"/>
              <a:t>skattemål</a:t>
            </a:r>
            <a:endParaRPr lang="de-AT" dirty="0"/>
          </a:p>
        </p:txBody>
      </p:sp>
      <p:sp>
        <p:nvSpPr>
          <p:cNvPr id="3" name="Subtitle 2"/>
          <p:cNvSpPr>
            <a:spLocks noGrp="1"/>
          </p:cNvSpPr>
          <p:nvPr>
            <p:ph type="subTitle" idx="1"/>
          </p:nvPr>
        </p:nvSpPr>
        <p:spPr/>
        <p:txBody>
          <a:bodyPr/>
          <a:lstStyle/>
          <a:p>
            <a:r>
              <a:rPr lang="de-AT" dirty="0" err="1" smtClean="0"/>
              <a:t>Eleonor</a:t>
            </a:r>
            <a:r>
              <a:rPr lang="de-AT" dirty="0" smtClean="0"/>
              <a:t> </a:t>
            </a:r>
            <a:r>
              <a:rPr lang="de-AT" dirty="0" err="1" smtClean="0"/>
              <a:t>Kristoffersson</a:t>
            </a:r>
            <a:endParaRPr lang="de-AT" dirty="0" smtClean="0"/>
          </a:p>
          <a:p>
            <a:r>
              <a:rPr lang="de-AT" dirty="0" smtClean="0">
                <a:hlinkClick r:id="rId2"/>
              </a:rPr>
              <a:t>eleonor.kristoffersson@oru.se</a:t>
            </a:r>
            <a:endParaRPr lang="de-AT" dirty="0" smtClean="0"/>
          </a:p>
          <a:p>
            <a:endParaRPr lang="de-AT" dirty="0"/>
          </a:p>
        </p:txBody>
      </p:sp>
    </p:spTree>
    <p:extLst>
      <p:ext uri="{BB962C8B-B14F-4D97-AF65-F5344CB8AC3E}">
        <p14:creationId xmlns:p14="http://schemas.microsoft.com/office/powerpoint/2010/main" val="1754573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err="1"/>
              <a:t>Regelverket</a:t>
            </a:r>
            <a:r>
              <a:rPr lang="de-AT" dirty="0"/>
              <a:t> </a:t>
            </a:r>
            <a:r>
              <a:rPr lang="de-AT" dirty="0" err="1"/>
              <a:t>avseende</a:t>
            </a:r>
            <a:r>
              <a:rPr lang="de-AT" dirty="0"/>
              <a:t> </a:t>
            </a:r>
            <a:r>
              <a:rPr lang="de-AT" dirty="0" err="1"/>
              <a:t>kostnadsersättning</a:t>
            </a:r>
            <a:r>
              <a:rPr lang="de-AT" dirty="0"/>
              <a:t> i </a:t>
            </a:r>
            <a:r>
              <a:rPr lang="de-AT" dirty="0" err="1"/>
              <a:t>skattemål</a:t>
            </a:r>
            <a:endParaRPr lang="de-AT" dirty="0"/>
          </a:p>
        </p:txBody>
      </p:sp>
      <p:sp>
        <p:nvSpPr>
          <p:cNvPr id="3" name="Content Placeholder 2"/>
          <p:cNvSpPr>
            <a:spLocks noGrp="1"/>
          </p:cNvSpPr>
          <p:nvPr>
            <p:ph idx="1"/>
          </p:nvPr>
        </p:nvSpPr>
        <p:spPr/>
        <p:txBody>
          <a:bodyPr/>
          <a:lstStyle/>
          <a:p>
            <a:pPr marL="0" indent="0">
              <a:buNone/>
            </a:pPr>
            <a:r>
              <a:rPr lang="de-AT" dirty="0" err="1"/>
              <a:t>Ersättning</a:t>
            </a:r>
            <a:r>
              <a:rPr lang="de-AT" dirty="0"/>
              <a:t> </a:t>
            </a:r>
            <a:r>
              <a:rPr lang="de-AT" dirty="0" err="1"/>
              <a:t>får</a:t>
            </a:r>
            <a:r>
              <a:rPr lang="de-AT" dirty="0"/>
              <a:t> </a:t>
            </a:r>
            <a:r>
              <a:rPr lang="de-AT" dirty="0" err="1"/>
              <a:t>inte</a:t>
            </a:r>
            <a:r>
              <a:rPr lang="de-AT" dirty="0"/>
              <a:t> </a:t>
            </a:r>
            <a:r>
              <a:rPr lang="de-AT" dirty="0" err="1"/>
              <a:t>lämnas</a:t>
            </a:r>
            <a:r>
              <a:rPr lang="de-AT" dirty="0"/>
              <a:t> </a:t>
            </a:r>
            <a:r>
              <a:rPr lang="de-AT" dirty="0" err="1"/>
              <a:t>för</a:t>
            </a:r>
            <a:r>
              <a:rPr lang="de-AT" dirty="0"/>
              <a:t>: </a:t>
            </a:r>
            <a:endParaRPr lang="de-AT" dirty="0" smtClean="0"/>
          </a:p>
          <a:p>
            <a:r>
              <a:rPr lang="sv-SE" dirty="0"/>
              <a:t>den sökandes eget arbete eller egen tidsspillan eller i övrigt för kostnader för sådant som den sökande själv har utfört med anledning av ärendet eller målet</a:t>
            </a:r>
            <a:r>
              <a:rPr lang="sv-SE" dirty="0" smtClean="0"/>
              <a:t>.</a:t>
            </a:r>
          </a:p>
          <a:p>
            <a:r>
              <a:rPr lang="sv-SE" dirty="0"/>
              <a:t>för kostnader som har ersatts eller kan komma att ersättas enligt någon annan författning eller enligt avtal</a:t>
            </a:r>
            <a:r>
              <a:rPr lang="sv-SE" dirty="0" smtClean="0"/>
              <a:t>.</a:t>
            </a:r>
            <a:r>
              <a:rPr lang="de-AT" dirty="0" smtClean="0"/>
              <a:t> (</a:t>
            </a:r>
            <a:r>
              <a:rPr lang="de-AT" dirty="0" err="1" smtClean="0"/>
              <a:t>Rättshjälp</a:t>
            </a:r>
            <a:r>
              <a:rPr lang="de-AT" dirty="0" smtClean="0"/>
              <a:t>, </a:t>
            </a:r>
            <a:r>
              <a:rPr lang="de-AT" dirty="0" err="1" smtClean="0"/>
              <a:t>försäkring</a:t>
            </a:r>
            <a:r>
              <a:rPr lang="de-AT" dirty="0" smtClean="0"/>
              <a:t>…)</a:t>
            </a:r>
            <a:endParaRPr lang="sv-SE" dirty="0" smtClean="0"/>
          </a:p>
        </p:txBody>
      </p:sp>
    </p:spTree>
    <p:extLst>
      <p:ext uri="{BB962C8B-B14F-4D97-AF65-F5344CB8AC3E}">
        <p14:creationId xmlns:p14="http://schemas.microsoft.com/office/powerpoint/2010/main" val="2308044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err="1" smtClean="0"/>
              <a:t>Kostnadsersättning</a:t>
            </a:r>
            <a:r>
              <a:rPr lang="de-AT" dirty="0" smtClean="0"/>
              <a:t> </a:t>
            </a:r>
            <a:r>
              <a:rPr lang="de-AT" dirty="0"/>
              <a:t>i </a:t>
            </a:r>
            <a:r>
              <a:rPr lang="de-AT" dirty="0" err="1"/>
              <a:t>skattemål</a:t>
            </a:r>
            <a:endParaRPr lang="de-AT" dirty="0"/>
          </a:p>
        </p:txBody>
      </p:sp>
      <p:sp>
        <p:nvSpPr>
          <p:cNvPr id="3" name="Content Placeholder 2"/>
          <p:cNvSpPr>
            <a:spLocks noGrp="1"/>
          </p:cNvSpPr>
          <p:nvPr>
            <p:ph idx="1"/>
          </p:nvPr>
        </p:nvSpPr>
        <p:spPr/>
        <p:txBody>
          <a:bodyPr/>
          <a:lstStyle/>
          <a:p>
            <a:pPr marL="0" indent="0">
              <a:buNone/>
            </a:pPr>
            <a:r>
              <a:rPr lang="sv-SE" dirty="0" smtClean="0"/>
              <a:t>Ersättningen får minskas</a:t>
            </a:r>
          </a:p>
          <a:p>
            <a:pPr marL="514350" indent="-514350">
              <a:buAutoNum type="arabicPeriod"/>
            </a:pPr>
            <a:r>
              <a:rPr lang="sv-SE" dirty="0" smtClean="0"/>
              <a:t>den </a:t>
            </a:r>
            <a:r>
              <a:rPr lang="sv-SE" dirty="0"/>
              <a:t>sökandes yrkanden i ärendet eller målet bifalls bara delvis, såvida inte övriga yrkanden bara är av ringa betydelse, eller </a:t>
            </a:r>
            <a:endParaRPr lang="sv-SE" dirty="0" smtClean="0"/>
          </a:p>
          <a:p>
            <a:pPr marL="514350" indent="-514350">
              <a:buAutoNum type="arabicPeriod"/>
            </a:pPr>
            <a:r>
              <a:rPr lang="sv-SE" dirty="0" smtClean="0"/>
              <a:t>den </a:t>
            </a:r>
            <a:r>
              <a:rPr lang="sv-SE" dirty="0"/>
              <a:t>sökande har varit försumlig eller orsakat att ärendet eller målet blivit mer omfattande än nödvändigt.</a:t>
            </a:r>
            <a:endParaRPr lang="de-AT" dirty="0"/>
          </a:p>
        </p:txBody>
      </p:sp>
    </p:spTree>
    <p:extLst>
      <p:ext uri="{BB962C8B-B14F-4D97-AF65-F5344CB8AC3E}">
        <p14:creationId xmlns:p14="http://schemas.microsoft.com/office/powerpoint/2010/main" val="929766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err="1" smtClean="0"/>
              <a:t>Kostnadsersättning</a:t>
            </a:r>
            <a:r>
              <a:rPr lang="de-AT" dirty="0" smtClean="0"/>
              <a:t> i </a:t>
            </a:r>
            <a:r>
              <a:rPr lang="de-AT" dirty="0" err="1" smtClean="0"/>
              <a:t>skattemål</a:t>
            </a:r>
            <a:endParaRPr lang="de-AT" dirty="0"/>
          </a:p>
        </p:txBody>
      </p:sp>
      <p:sp>
        <p:nvSpPr>
          <p:cNvPr id="3" name="Content Placeholder 2"/>
          <p:cNvSpPr>
            <a:spLocks noGrp="1"/>
          </p:cNvSpPr>
          <p:nvPr>
            <p:ph idx="1"/>
          </p:nvPr>
        </p:nvSpPr>
        <p:spPr/>
        <p:txBody>
          <a:bodyPr/>
          <a:lstStyle/>
          <a:p>
            <a:pPr marL="0" indent="0">
              <a:buNone/>
            </a:pPr>
            <a:r>
              <a:rPr lang="de-AT" dirty="0" err="1" smtClean="0"/>
              <a:t>Kostnaderna</a:t>
            </a:r>
            <a:r>
              <a:rPr lang="de-AT" dirty="0" smtClean="0"/>
              <a:t> </a:t>
            </a:r>
            <a:r>
              <a:rPr lang="de-AT" dirty="0" err="1" smtClean="0"/>
              <a:t>ska</a:t>
            </a:r>
            <a:r>
              <a:rPr lang="de-AT" dirty="0" smtClean="0"/>
              <a:t> </a:t>
            </a:r>
            <a:r>
              <a:rPr lang="de-AT" dirty="0" err="1" smtClean="0"/>
              <a:t>vara</a:t>
            </a:r>
            <a:r>
              <a:rPr lang="de-AT" dirty="0" smtClean="0"/>
              <a:t> </a:t>
            </a:r>
            <a:r>
              <a:rPr lang="de-AT" dirty="0" err="1" smtClean="0"/>
              <a:t>skäliga</a:t>
            </a:r>
            <a:endParaRPr lang="de-AT" dirty="0" smtClean="0"/>
          </a:p>
          <a:p>
            <a:pPr marL="0" indent="0">
              <a:buNone/>
            </a:pPr>
            <a:r>
              <a:rPr lang="de-AT" dirty="0" err="1" smtClean="0"/>
              <a:t>Viss</a:t>
            </a:r>
            <a:r>
              <a:rPr lang="de-AT" dirty="0" smtClean="0"/>
              <a:t> </a:t>
            </a:r>
            <a:r>
              <a:rPr lang="de-AT" dirty="0" err="1" smtClean="0"/>
              <a:t>ledning</a:t>
            </a:r>
            <a:r>
              <a:rPr lang="de-AT" dirty="0" smtClean="0"/>
              <a:t> </a:t>
            </a:r>
            <a:r>
              <a:rPr lang="de-AT" dirty="0" err="1" smtClean="0"/>
              <a:t>kunna</a:t>
            </a:r>
            <a:r>
              <a:rPr lang="de-AT" dirty="0" smtClean="0"/>
              <a:t> </a:t>
            </a:r>
            <a:r>
              <a:rPr lang="de-AT" dirty="0" err="1" smtClean="0"/>
              <a:t>hämtas</a:t>
            </a:r>
            <a:r>
              <a:rPr lang="de-AT" dirty="0" smtClean="0"/>
              <a:t> </a:t>
            </a:r>
            <a:r>
              <a:rPr lang="de-AT" dirty="0" err="1" smtClean="0"/>
              <a:t>från</a:t>
            </a:r>
            <a:r>
              <a:rPr lang="de-AT" dirty="0" smtClean="0"/>
              <a:t> </a:t>
            </a:r>
            <a:r>
              <a:rPr lang="de-AT" dirty="0" err="1" smtClean="0"/>
              <a:t>rättshjälpslagens</a:t>
            </a:r>
            <a:r>
              <a:rPr lang="de-AT" dirty="0" smtClean="0"/>
              <a:t> </a:t>
            </a:r>
            <a:r>
              <a:rPr lang="de-AT" dirty="0" err="1" smtClean="0"/>
              <a:t>tillämpning</a:t>
            </a:r>
            <a:r>
              <a:rPr lang="de-AT" dirty="0" smtClean="0"/>
              <a:t> (</a:t>
            </a:r>
            <a:r>
              <a:rPr lang="de-AT" dirty="0" err="1" smtClean="0"/>
              <a:t>prop</a:t>
            </a:r>
            <a:r>
              <a:rPr lang="de-AT" dirty="0" smtClean="0"/>
              <a:t>. 1993/94:151</a:t>
            </a:r>
          </a:p>
          <a:p>
            <a:pPr marL="0" indent="0">
              <a:buNone/>
            </a:pPr>
            <a:r>
              <a:rPr lang="de-AT" dirty="0" smtClean="0"/>
              <a:t>Ingen strikt </a:t>
            </a:r>
            <a:r>
              <a:rPr lang="de-AT" dirty="0" err="1" smtClean="0"/>
              <a:t>bundenhet</a:t>
            </a:r>
            <a:r>
              <a:rPr lang="de-AT" dirty="0" smtClean="0"/>
              <a:t> </a:t>
            </a:r>
            <a:r>
              <a:rPr lang="de-AT" dirty="0" err="1" smtClean="0"/>
              <a:t>vid</a:t>
            </a:r>
            <a:r>
              <a:rPr lang="de-AT" dirty="0" smtClean="0"/>
              <a:t> </a:t>
            </a:r>
            <a:r>
              <a:rPr lang="de-AT" dirty="0" err="1" smtClean="0"/>
              <a:t>taxan</a:t>
            </a:r>
            <a:r>
              <a:rPr lang="de-AT" dirty="0" smtClean="0"/>
              <a:t> (</a:t>
            </a:r>
            <a:r>
              <a:rPr lang="de-AT" dirty="0" err="1" smtClean="0"/>
              <a:t>högre</a:t>
            </a:r>
            <a:r>
              <a:rPr lang="de-AT" dirty="0" smtClean="0"/>
              <a:t> </a:t>
            </a:r>
            <a:r>
              <a:rPr lang="de-AT" dirty="0" err="1" smtClean="0"/>
              <a:t>belopp</a:t>
            </a:r>
            <a:r>
              <a:rPr lang="de-AT" dirty="0" smtClean="0"/>
              <a:t> RÅ 2001 </a:t>
            </a:r>
            <a:r>
              <a:rPr lang="de-AT" dirty="0" err="1" smtClean="0"/>
              <a:t>ref</a:t>
            </a:r>
            <a:r>
              <a:rPr lang="de-AT" dirty="0" smtClean="0"/>
              <a:t>. 10)</a:t>
            </a:r>
          </a:p>
          <a:p>
            <a:pPr marL="0" indent="0">
              <a:buNone/>
            </a:pPr>
            <a:r>
              <a:rPr lang="sv-SE" dirty="0" smtClean="0"/>
              <a:t>”ärendets </a:t>
            </a:r>
            <a:r>
              <a:rPr lang="sv-SE" dirty="0"/>
              <a:t>svårighetsgrad, ombudets skicklighet och vad det normalt sett kostar att anlita ett sådant ombud som ärendets beskaffenhet </a:t>
            </a:r>
            <a:r>
              <a:rPr lang="sv-SE" dirty="0" smtClean="0"/>
              <a:t>kräver” (prop. 1988/89:126)</a:t>
            </a:r>
            <a:endParaRPr lang="de-AT" dirty="0" smtClean="0"/>
          </a:p>
          <a:p>
            <a:pPr marL="0" indent="0">
              <a:buNone/>
            </a:pPr>
            <a:r>
              <a:rPr lang="de-AT" dirty="0" smtClean="0"/>
              <a:t> </a:t>
            </a:r>
            <a:endParaRPr lang="de-AT" dirty="0"/>
          </a:p>
        </p:txBody>
      </p:sp>
    </p:spTree>
    <p:extLst>
      <p:ext uri="{BB962C8B-B14F-4D97-AF65-F5344CB8AC3E}">
        <p14:creationId xmlns:p14="http://schemas.microsoft.com/office/powerpoint/2010/main" val="2483503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err="1" smtClean="0"/>
              <a:t>Anstånd</a:t>
            </a:r>
            <a:r>
              <a:rPr lang="de-AT" dirty="0" smtClean="0"/>
              <a:t> </a:t>
            </a:r>
            <a:r>
              <a:rPr lang="de-AT" dirty="0" err="1" smtClean="0"/>
              <a:t>med</a:t>
            </a:r>
            <a:r>
              <a:rPr lang="de-AT" dirty="0" smtClean="0"/>
              <a:t> </a:t>
            </a:r>
            <a:r>
              <a:rPr lang="de-AT" dirty="0" err="1" smtClean="0"/>
              <a:t>betalning</a:t>
            </a:r>
            <a:r>
              <a:rPr lang="de-AT" dirty="0" smtClean="0"/>
              <a:t> </a:t>
            </a:r>
            <a:r>
              <a:rPr lang="de-AT" dirty="0" err="1" smtClean="0"/>
              <a:t>av</a:t>
            </a:r>
            <a:r>
              <a:rPr lang="de-AT" dirty="0" smtClean="0"/>
              <a:t> </a:t>
            </a:r>
            <a:r>
              <a:rPr lang="de-AT" dirty="0" err="1" smtClean="0"/>
              <a:t>skatt</a:t>
            </a:r>
            <a:endParaRPr lang="de-AT" dirty="0"/>
          </a:p>
        </p:txBody>
      </p:sp>
      <p:sp>
        <p:nvSpPr>
          <p:cNvPr id="3" name="Content Placeholder 2"/>
          <p:cNvSpPr>
            <a:spLocks noGrp="1"/>
          </p:cNvSpPr>
          <p:nvPr>
            <p:ph idx="1"/>
          </p:nvPr>
        </p:nvSpPr>
        <p:spPr/>
        <p:txBody>
          <a:bodyPr>
            <a:normAutofit fontScale="92500" lnSpcReduction="10000"/>
          </a:bodyPr>
          <a:lstStyle/>
          <a:p>
            <a:r>
              <a:rPr lang="de-AT" dirty="0" smtClean="0"/>
              <a:t>Vid </a:t>
            </a:r>
            <a:r>
              <a:rPr lang="de-AT" dirty="0" err="1" smtClean="0"/>
              <a:t>ett</a:t>
            </a:r>
            <a:r>
              <a:rPr lang="de-AT" dirty="0" smtClean="0"/>
              <a:t> </a:t>
            </a:r>
            <a:r>
              <a:rPr lang="de-AT" dirty="0" err="1" smtClean="0"/>
              <a:t>beskattningsbeslut</a:t>
            </a:r>
            <a:r>
              <a:rPr lang="de-AT" dirty="0" smtClean="0"/>
              <a:t> </a:t>
            </a:r>
            <a:r>
              <a:rPr lang="de-AT" dirty="0" err="1" smtClean="0"/>
              <a:t>förfaller</a:t>
            </a:r>
            <a:r>
              <a:rPr lang="de-AT" dirty="0" smtClean="0"/>
              <a:t> </a:t>
            </a:r>
            <a:r>
              <a:rPr lang="de-AT" dirty="0" err="1" smtClean="0"/>
              <a:t>skatten</a:t>
            </a:r>
            <a:r>
              <a:rPr lang="de-AT" dirty="0" smtClean="0"/>
              <a:t> </a:t>
            </a:r>
            <a:r>
              <a:rPr lang="de-AT" dirty="0" err="1" smtClean="0"/>
              <a:t>till</a:t>
            </a:r>
            <a:r>
              <a:rPr lang="de-AT" dirty="0" smtClean="0"/>
              <a:t> </a:t>
            </a:r>
            <a:r>
              <a:rPr lang="de-AT" dirty="0" err="1" smtClean="0"/>
              <a:t>betalning</a:t>
            </a:r>
            <a:r>
              <a:rPr lang="de-AT" dirty="0" smtClean="0"/>
              <a:t> </a:t>
            </a:r>
            <a:r>
              <a:rPr lang="de-AT" dirty="0" err="1" smtClean="0"/>
              <a:t>omedelbart</a:t>
            </a:r>
            <a:r>
              <a:rPr lang="de-AT" dirty="0" smtClean="0"/>
              <a:t>, </a:t>
            </a:r>
            <a:r>
              <a:rPr lang="de-AT" dirty="0" err="1" smtClean="0"/>
              <a:t>även</a:t>
            </a:r>
            <a:r>
              <a:rPr lang="de-AT" dirty="0" smtClean="0"/>
              <a:t> </a:t>
            </a:r>
            <a:r>
              <a:rPr lang="de-AT" dirty="0" err="1" smtClean="0"/>
              <a:t>om</a:t>
            </a:r>
            <a:r>
              <a:rPr lang="de-AT" dirty="0" smtClean="0"/>
              <a:t> </a:t>
            </a:r>
            <a:r>
              <a:rPr lang="de-AT" dirty="0" err="1" smtClean="0"/>
              <a:t>målet</a:t>
            </a:r>
            <a:r>
              <a:rPr lang="de-AT" dirty="0" smtClean="0"/>
              <a:t> har </a:t>
            </a:r>
            <a:r>
              <a:rPr lang="de-AT" dirty="0" err="1" smtClean="0"/>
              <a:t>överklagats</a:t>
            </a:r>
            <a:endParaRPr lang="de-AT" dirty="0"/>
          </a:p>
          <a:p>
            <a:r>
              <a:rPr lang="de-AT" dirty="0" smtClean="0"/>
              <a:t>Den </a:t>
            </a:r>
            <a:r>
              <a:rPr lang="de-AT" dirty="0" err="1" smtClean="0"/>
              <a:t>skattskyldige</a:t>
            </a:r>
            <a:r>
              <a:rPr lang="de-AT" dirty="0" smtClean="0"/>
              <a:t> </a:t>
            </a:r>
            <a:r>
              <a:rPr lang="de-AT" dirty="0" err="1" smtClean="0"/>
              <a:t>kan</a:t>
            </a:r>
            <a:r>
              <a:rPr lang="de-AT" dirty="0" smtClean="0"/>
              <a:t> </a:t>
            </a:r>
            <a:r>
              <a:rPr lang="de-AT" dirty="0" err="1" smtClean="0"/>
              <a:t>söka</a:t>
            </a:r>
            <a:r>
              <a:rPr lang="de-AT" dirty="0" smtClean="0"/>
              <a:t> </a:t>
            </a:r>
            <a:r>
              <a:rPr lang="de-AT" dirty="0" err="1" smtClean="0"/>
              <a:t>anstånd</a:t>
            </a:r>
            <a:r>
              <a:rPr lang="de-AT" dirty="0" smtClean="0"/>
              <a:t> </a:t>
            </a:r>
            <a:r>
              <a:rPr lang="de-AT" dirty="0" err="1" smtClean="0"/>
              <a:t>med</a:t>
            </a:r>
            <a:r>
              <a:rPr lang="de-AT" dirty="0" smtClean="0"/>
              <a:t> </a:t>
            </a:r>
            <a:r>
              <a:rPr lang="de-AT" dirty="0" err="1" smtClean="0"/>
              <a:t>betalning</a:t>
            </a:r>
            <a:r>
              <a:rPr lang="de-AT" dirty="0" smtClean="0"/>
              <a:t> </a:t>
            </a:r>
            <a:r>
              <a:rPr lang="de-AT" dirty="0" err="1" smtClean="0"/>
              <a:t>av</a:t>
            </a:r>
            <a:r>
              <a:rPr lang="de-AT" dirty="0" smtClean="0"/>
              <a:t> </a:t>
            </a:r>
            <a:r>
              <a:rPr lang="de-AT" dirty="0" err="1" smtClean="0"/>
              <a:t>skatt</a:t>
            </a:r>
            <a:endParaRPr lang="de-AT" dirty="0" smtClean="0"/>
          </a:p>
          <a:p>
            <a:pPr lvl="1"/>
            <a:r>
              <a:rPr lang="de-AT" dirty="0" err="1" smtClean="0"/>
              <a:t>Tveksamt</a:t>
            </a:r>
            <a:r>
              <a:rPr lang="de-AT" dirty="0" smtClean="0"/>
              <a:t> hur </a:t>
            </a:r>
            <a:r>
              <a:rPr lang="de-AT" dirty="0" err="1" smtClean="0"/>
              <a:t>stor</a:t>
            </a:r>
            <a:r>
              <a:rPr lang="de-AT" dirty="0" smtClean="0"/>
              <a:t> </a:t>
            </a:r>
            <a:r>
              <a:rPr lang="de-AT" dirty="0" err="1" smtClean="0"/>
              <a:t>belopp</a:t>
            </a:r>
            <a:r>
              <a:rPr lang="de-AT" dirty="0" smtClean="0"/>
              <a:t> </a:t>
            </a:r>
            <a:r>
              <a:rPr lang="de-AT" dirty="0" err="1" smtClean="0"/>
              <a:t>som</a:t>
            </a:r>
            <a:r>
              <a:rPr lang="de-AT" dirty="0" smtClean="0"/>
              <a:t> </a:t>
            </a:r>
            <a:r>
              <a:rPr lang="de-AT" dirty="0" err="1" smtClean="0"/>
              <a:t>ska</a:t>
            </a:r>
            <a:r>
              <a:rPr lang="de-AT" dirty="0" smtClean="0"/>
              <a:t> </a:t>
            </a:r>
            <a:r>
              <a:rPr lang="de-AT" dirty="0" err="1" smtClean="0"/>
              <a:t>betalas</a:t>
            </a:r>
            <a:endParaRPr lang="de-AT" dirty="0"/>
          </a:p>
          <a:p>
            <a:pPr lvl="1"/>
            <a:endParaRPr lang="de-AT" dirty="0" smtClean="0"/>
          </a:p>
          <a:p>
            <a:pPr lvl="1"/>
            <a:r>
              <a:rPr lang="de-AT" dirty="0"/>
              <a:t> </a:t>
            </a:r>
            <a:r>
              <a:rPr lang="de-AT" dirty="0" smtClean="0"/>
              <a:t>Vid </a:t>
            </a:r>
            <a:r>
              <a:rPr lang="de-AT" dirty="0" err="1" smtClean="0"/>
              <a:t>begäran</a:t>
            </a:r>
            <a:r>
              <a:rPr lang="de-AT" dirty="0" smtClean="0"/>
              <a:t> </a:t>
            </a:r>
            <a:r>
              <a:rPr lang="de-AT" dirty="0" err="1" smtClean="0"/>
              <a:t>om</a:t>
            </a:r>
            <a:r>
              <a:rPr lang="de-AT" dirty="0" smtClean="0"/>
              <a:t> </a:t>
            </a:r>
            <a:r>
              <a:rPr lang="de-AT" dirty="0" err="1" smtClean="0"/>
              <a:t>omprövning</a:t>
            </a:r>
            <a:r>
              <a:rPr lang="de-AT" dirty="0" smtClean="0"/>
              <a:t> </a:t>
            </a:r>
            <a:r>
              <a:rPr lang="de-AT" dirty="0" err="1" smtClean="0"/>
              <a:t>eller</a:t>
            </a:r>
            <a:r>
              <a:rPr lang="de-AT" dirty="0" smtClean="0"/>
              <a:t> </a:t>
            </a:r>
            <a:r>
              <a:rPr lang="de-AT" dirty="0" err="1" smtClean="0"/>
              <a:t>överklagande</a:t>
            </a:r>
            <a:r>
              <a:rPr lang="de-AT" dirty="0" smtClean="0"/>
              <a:t>: </a:t>
            </a:r>
            <a:r>
              <a:rPr lang="de-AT" dirty="0" err="1" smtClean="0"/>
              <a:t>Medföra</a:t>
            </a:r>
            <a:r>
              <a:rPr lang="de-AT" dirty="0" smtClean="0"/>
              <a:t> </a:t>
            </a:r>
            <a:r>
              <a:rPr lang="de-AT" dirty="0" err="1" smtClean="0"/>
              <a:t>betydande</a:t>
            </a:r>
            <a:r>
              <a:rPr lang="de-AT" dirty="0" smtClean="0"/>
              <a:t> </a:t>
            </a:r>
            <a:r>
              <a:rPr lang="de-AT" dirty="0" err="1" smtClean="0"/>
              <a:t>skadeverkningar</a:t>
            </a:r>
            <a:r>
              <a:rPr lang="de-AT" dirty="0" smtClean="0"/>
              <a:t> </a:t>
            </a:r>
            <a:r>
              <a:rPr lang="de-AT" dirty="0" err="1" smtClean="0"/>
              <a:t>för</a:t>
            </a:r>
            <a:r>
              <a:rPr lang="de-AT" dirty="0" smtClean="0"/>
              <a:t> den </a:t>
            </a:r>
            <a:r>
              <a:rPr lang="de-AT" dirty="0" err="1" smtClean="0"/>
              <a:t>betalningsskyldige</a:t>
            </a:r>
            <a:r>
              <a:rPr lang="de-AT" dirty="0" smtClean="0"/>
              <a:t> </a:t>
            </a:r>
            <a:r>
              <a:rPr lang="de-AT" dirty="0" err="1" smtClean="0"/>
              <a:t>eller</a:t>
            </a:r>
            <a:r>
              <a:rPr lang="de-AT" dirty="0" smtClean="0"/>
              <a:t> </a:t>
            </a:r>
            <a:r>
              <a:rPr lang="de-AT" dirty="0" err="1" smtClean="0"/>
              <a:t>framstå</a:t>
            </a:r>
            <a:r>
              <a:rPr lang="de-AT" dirty="0" smtClean="0"/>
              <a:t> </a:t>
            </a:r>
            <a:r>
              <a:rPr lang="de-AT" dirty="0" err="1" smtClean="0"/>
              <a:t>som</a:t>
            </a:r>
            <a:r>
              <a:rPr lang="de-AT" dirty="0" smtClean="0"/>
              <a:t> </a:t>
            </a:r>
            <a:r>
              <a:rPr lang="de-AT" dirty="0" err="1" smtClean="0"/>
              <a:t>oskäligt</a:t>
            </a:r>
            <a:endParaRPr lang="de-AT" dirty="0" smtClean="0"/>
          </a:p>
          <a:p>
            <a:pPr lvl="1"/>
            <a:endParaRPr lang="de-AT" dirty="0"/>
          </a:p>
          <a:p>
            <a:pPr marL="457200" lvl="1" indent="0">
              <a:buNone/>
            </a:pPr>
            <a:r>
              <a:rPr lang="de-AT" dirty="0" err="1" smtClean="0"/>
              <a:t>Krav</a:t>
            </a:r>
            <a:r>
              <a:rPr lang="de-AT" dirty="0" smtClean="0"/>
              <a:t> </a:t>
            </a:r>
            <a:r>
              <a:rPr lang="de-AT" dirty="0" err="1" smtClean="0"/>
              <a:t>på</a:t>
            </a:r>
            <a:r>
              <a:rPr lang="de-AT" dirty="0" smtClean="0"/>
              <a:t> </a:t>
            </a:r>
            <a:r>
              <a:rPr lang="de-AT" dirty="0" err="1" smtClean="0"/>
              <a:t>att</a:t>
            </a:r>
            <a:r>
              <a:rPr lang="de-AT" dirty="0" smtClean="0"/>
              <a:t> </a:t>
            </a:r>
            <a:r>
              <a:rPr lang="de-AT" dirty="0" err="1" smtClean="0"/>
              <a:t>säkerhet</a:t>
            </a:r>
            <a:r>
              <a:rPr lang="de-AT" dirty="0" smtClean="0"/>
              <a:t> </a:t>
            </a:r>
            <a:r>
              <a:rPr lang="de-AT" dirty="0" err="1" smtClean="0"/>
              <a:t>ställs</a:t>
            </a:r>
            <a:r>
              <a:rPr lang="de-AT" dirty="0" smtClean="0"/>
              <a:t> </a:t>
            </a:r>
            <a:r>
              <a:rPr lang="de-AT" dirty="0" err="1" smtClean="0"/>
              <a:t>om</a:t>
            </a:r>
            <a:r>
              <a:rPr lang="de-AT" dirty="0" smtClean="0"/>
              <a:t> </a:t>
            </a:r>
            <a:r>
              <a:rPr lang="de-AT" dirty="0" err="1" smtClean="0"/>
              <a:t>det</a:t>
            </a:r>
            <a:r>
              <a:rPr lang="de-AT" dirty="0" smtClean="0"/>
              <a:t> </a:t>
            </a:r>
            <a:r>
              <a:rPr lang="de-AT" dirty="0" err="1" smtClean="0"/>
              <a:t>kan</a:t>
            </a:r>
            <a:r>
              <a:rPr lang="de-AT" dirty="0" smtClean="0"/>
              <a:t> </a:t>
            </a:r>
            <a:r>
              <a:rPr lang="de-AT" dirty="0" err="1" smtClean="0"/>
              <a:t>antas</a:t>
            </a:r>
            <a:r>
              <a:rPr lang="de-AT" dirty="0" smtClean="0"/>
              <a:t> </a:t>
            </a:r>
            <a:r>
              <a:rPr lang="de-AT" dirty="0" err="1" smtClean="0"/>
              <a:t>att</a:t>
            </a:r>
            <a:r>
              <a:rPr lang="de-AT" dirty="0" smtClean="0"/>
              <a:t> </a:t>
            </a:r>
            <a:r>
              <a:rPr lang="de-AT" dirty="0" err="1" smtClean="0"/>
              <a:t>skatten</a:t>
            </a:r>
            <a:r>
              <a:rPr lang="de-AT" dirty="0" smtClean="0"/>
              <a:t> </a:t>
            </a:r>
            <a:r>
              <a:rPr lang="de-AT" dirty="0" err="1" smtClean="0"/>
              <a:t>inte</a:t>
            </a:r>
            <a:r>
              <a:rPr lang="de-AT" dirty="0" smtClean="0"/>
              <a:t> </a:t>
            </a:r>
            <a:r>
              <a:rPr lang="de-AT" dirty="0" err="1" smtClean="0"/>
              <a:t>kommer</a:t>
            </a:r>
            <a:r>
              <a:rPr lang="de-AT" dirty="0" smtClean="0"/>
              <a:t> </a:t>
            </a:r>
            <a:r>
              <a:rPr lang="de-AT" dirty="0" err="1" smtClean="0"/>
              <a:t>att</a:t>
            </a:r>
            <a:r>
              <a:rPr lang="de-AT" dirty="0" smtClean="0"/>
              <a:t> </a:t>
            </a:r>
            <a:r>
              <a:rPr lang="de-AT" dirty="0" err="1" smtClean="0"/>
              <a:t>betalas</a:t>
            </a:r>
            <a:r>
              <a:rPr lang="de-AT" dirty="0" smtClean="0"/>
              <a:t> i </a:t>
            </a:r>
            <a:r>
              <a:rPr lang="de-AT" dirty="0" err="1" smtClean="0"/>
              <a:t>rätt</a:t>
            </a:r>
            <a:r>
              <a:rPr lang="de-AT" dirty="0" smtClean="0"/>
              <a:t> </a:t>
            </a:r>
            <a:r>
              <a:rPr lang="de-AT" dirty="0" err="1" smtClean="0"/>
              <a:t>tid</a:t>
            </a:r>
            <a:endParaRPr lang="de-AT" dirty="0" smtClean="0"/>
          </a:p>
          <a:p>
            <a:pPr marL="457200" lvl="1" indent="0">
              <a:buNone/>
            </a:pPr>
            <a:endParaRPr lang="de-AT" dirty="0" smtClean="0"/>
          </a:p>
          <a:p>
            <a:pPr lvl="1"/>
            <a:r>
              <a:rPr lang="de-AT" dirty="0" err="1" smtClean="0"/>
              <a:t>Synnerliga</a:t>
            </a:r>
            <a:r>
              <a:rPr lang="de-AT" dirty="0" smtClean="0"/>
              <a:t> </a:t>
            </a:r>
            <a:r>
              <a:rPr lang="de-AT" dirty="0" err="1" smtClean="0"/>
              <a:t>skäl</a:t>
            </a:r>
            <a:endParaRPr lang="de-AT" dirty="0"/>
          </a:p>
        </p:txBody>
      </p:sp>
    </p:spTree>
    <p:extLst>
      <p:ext uri="{BB962C8B-B14F-4D97-AF65-F5344CB8AC3E}">
        <p14:creationId xmlns:p14="http://schemas.microsoft.com/office/powerpoint/2010/main" val="1166337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err="1" smtClean="0"/>
              <a:t>Anstånd</a:t>
            </a:r>
            <a:r>
              <a:rPr lang="de-AT" dirty="0" smtClean="0"/>
              <a:t> </a:t>
            </a:r>
            <a:r>
              <a:rPr lang="de-AT" dirty="0" err="1" smtClean="0"/>
              <a:t>med</a:t>
            </a:r>
            <a:r>
              <a:rPr lang="de-AT" dirty="0" smtClean="0"/>
              <a:t> </a:t>
            </a:r>
            <a:r>
              <a:rPr lang="de-AT" dirty="0" err="1" smtClean="0"/>
              <a:t>betalning</a:t>
            </a:r>
            <a:r>
              <a:rPr lang="de-AT" dirty="0" smtClean="0"/>
              <a:t> </a:t>
            </a:r>
            <a:r>
              <a:rPr lang="de-AT" dirty="0" err="1" smtClean="0"/>
              <a:t>av</a:t>
            </a:r>
            <a:r>
              <a:rPr lang="de-AT" dirty="0" smtClean="0"/>
              <a:t> </a:t>
            </a:r>
            <a:r>
              <a:rPr lang="de-AT" dirty="0" err="1" smtClean="0"/>
              <a:t>skatt</a:t>
            </a:r>
            <a:endParaRPr lang="de-AT" dirty="0"/>
          </a:p>
        </p:txBody>
      </p:sp>
      <p:sp>
        <p:nvSpPr>
          <p:cNvPr id="3" name="Content Placeholder 2"/>
          <p:cNvSpPr>
            <a:spLocks noGrp="1"/>
          </p:cNvSpPr>
          <p:nvPr>
            <p:ph idx="1"/>
          </p:nvPr>
        </p:nvSpPr>
        <p:spPr/>
        <p:txBody>
          <a:bodyPr>
            <a:normAutofit fontScale="92500" lnSpcReduction="20000"/>
          </a:bodyPr>
          <a:lstStyle/>
          <a:p>
            <a:pPr marL="457200" lvl="1" indent="0">
              <a:buNone/>
            </a:pPr>
            <a:r>
              <a:rPr lang="de-AT" dirty="0" err="1"/>
              <a:t>Tveksamt</a:t>
            </a:r>
            <a:r>
              <a:rPr lang="de-AT" dirty="0"/>
              <a:t> hur </a:t>
            </a:r>
            <a:r>
              <a:rPr lang="de-AT" dirty="0" err="1"/>
              <a:t>stor</a:t>
            </a:r>
            <a:r>
              <a:rPr lang="de-AT" dirty="0"/>
              <a:t> </a:t>
            </a:r>
            <a:r>
              <a:rPr lang="de-AT" dirty="0" err="1"/>
              <a:t>belopp</a:t>
            </a:r>
            <a:r>
              <a:rPr lang="de-AT" dirty="0"/>
              <a:t> </a:t>
            </a:r>
            <a:r>
              <a:rPr lang="de-AT" dirty="0" err="1"/>
              <a:t>som</a:t>
            </a:r>
            <a:r>
              <a:rPr lang="de-AT" dirty="0"/>
              <a:t> </a:t>
            </a:r>
            <a:r>
              <a:rPr lang="de-AT" dirty="0" err="1"/>
              <a:t>ska</a:t>
            </a:r>
            <a:r>
              <a:rPr lang="de-AT" dirty="0"/>
              <a:t> </a:t>
            </a:r>
            <a:r>
              <a:rPr lang="de-AT" dirty="0" err="1" smtClean="0"/>
              <a:t>betalas</a:t>
            </a:r>
            <a:endParaRPr lang="de-AT" dirty="0" smtClean="0"/>
          </a:p>
          <a:p>
            <a:pPr lvl="1"/>
            <a:r>
              <a:rPr lang="de-AT" dirty="0" err="1" smtClean="0"/>
              <a:t>Lika</a:t>
            </a:r>
            <a:r>
              <a:rPr lang="de-AT" dirty="0" smtClean="0"/>
              <a:t> </a:t>
            </a:r>
            <a:r>
              <a:rPr lang="de-AT" dirty="0" err="1" smtClean="0"/>
              <a:t>sannolikt</a:t>
            </a:r>
            <a:r>
              <a:rPr lang="de-AT" dirty="0" smtClean="0"/>
              <a:t> </a:t>
            </a:r>
            <a:r>
              <a:rPr lang="de-AT" dirty="0" err="1" smtClean="0"/>
              <a:t>att</a:t>
            </a:r>
            <a:r>
              <a:rPr lang="de-AT" dirty="0" smtClean="0"/>
              <a:t> </a:t>
            </a:r>
            <a:r>
              <a:rPr lang="de-AT" dirty="0" err="1" smtClean="0"/>
              <a:t>skatten</a:t>
            </a:r>
            <a:r>
              <a:rPr lang="de-AT" dirty="0" smtClean="0"/>
              <a:t> </a:t>
            </a:r>
            <a:r>
              <a:rPr lang="de-AT" dirty="0" err="1" smtClean="0"/>
              <a:t>ska</a:t>
            </a:r>
            <a:r>
              <a:rPr lang="de-AT" dirty="0" smtClean="0"/>
              <a:t> </a:t>
            </a:r>
            <a:r>
              <a:rPr lang="de-AT" dirty="0" err="1" smtClean="0"/>
              <a:t>betalas</a:t>
            </a:r>
            <a:r>
              <a:rPr lang="de-AT" dirty="0" smtClean="0"/>
              <a:t> </a:t>
            </a:r>
            <a:r>
              <a:rPr lang="de-AT" dirty="0" err="1" smtClean="0"/>
              <a:t>som</a:t>
            </a:r>
            <a:r>
              <a:rPr lang="de-AT" dirty="0" smtClean="0"/>
              <a:t> </a:t>
            </a:r>
            <a:r>
              <a:rPr lang="de-AT" dirty="0" err="1" smtClean="0"/>
              <a:t>att</a:t>
            </a:r>
            <a:r>
              <a:rPr lang="de-AT" dirty="0" smtClean="0"/>
              <a:t> den </a:t>
            </a:r>
            <a:r>
              <a:rPr lang="de-AT" dirty="0" err="1" smtClean="0"/>
              <a:t>inte</a:t>
            </a:r>
            <a:r>
              <a:rPr lang="de-AT" dirty="0" smtClean="0"/>
              <a:t> </a:t>
            </a:r>
            <a:r>
              <a:rPr lang="de-AT" dirty="0" err="1" smtClean="0"/>
              <a:t>ska</a:t>
            </a:r>
            <a:r>
              <a:rPr lang="de-AT" dirty="0" smtClean="0"/>
              <a:t> </a:t>
            </a:r>
            <a:r>
              <a:rPr lang="de-AT" dirty="0" err="1" smtClean="0"/>
              <a:t>det</a:t>
            </a:r>
            <a:r>
              <a:rPr lang="de-AT" dirty="0" smtClean="0"/>
              <a:t> </a:t>
            </a:r>
          </a:p>
          <a:p>
            <a:pPr lvl="1"/>
            <a:r>
              <a:rPr lang="de-AT" dirty="0" err="1" smtClean="0"/>
              <a:t>T.ex</a:t>
            </a:r>
            <a:r>
              <a:rPr lang="de-AT" dirty="0" smtClean="0"/>
              <a:t>. </a:t>
            </a:r>
            <a:r>
              <a:rPr lang="de-AT" dirty="0" err="1"/>
              <a:t>n</a:t>
            </a:r>
            <a:r>
              <a:rPr lang="de-AT" dirty="0" err="1" smtClean="0"/>
              <a:t>är</a:t>
            </a:r>
            <a:r>
              <a:rPr lang="de-AT" dirty="0" smtClean="0"/>
              <a:t> </a:t>
            </a:r>
            <a:r>
              <a:rPr lang="de-AT" dirty="0" err="1" smtClean="0"/>
              <a:t>Skatteverket</a:t>
            </a:r>
            <a:r>
              <a:rPr lang="de-AT" dirty="0" smtClean="0"/>
              <a:t> </a:t>
            </a:r>
            <a:r>
              <a:rPr lang="de-AT" dirty="0" err="1" smtClean="0"/>
              <a:t>driver</a:t>
            </a:r>
            <a:r>
              <a:rPr lang="de-AT" dirty="0" smtClean="0"/>
              <a:t> </a:t>
            </a:r>
            <a:r>
              <a:rPr lang="de-AT" dirty="0" err="1" smtClean="0"/>
              <a:t>fråga</a:t>
            </a:r>
            <a:r>
              <a:rPr lang="de-AT" dirty="0" smtClean="0"/>
              <a:t> </a:t>
            </a:r>
            <a:r>
              <a:rPr lang="de-AT" dirty="0" err="1" smtClean="0"/>
              <a:t>för</a:t>
            </a:r>
            <a:r>
              <a:rPr lang="de-AT" dirty="0" smtClean="0"/>
              <a:t> </a:t>
            </a:r>
            <a:r>
              <a:rPr lang="de-AT" dirty="0" err="1" smtClean="0"/>
              <a:t>att</a:t>
            </a:r>
            <a:r>
              <a:rPr lang="de-AT" dirty="0" smtClean="0"/>
              <a:t> </a:t>
            </a:r>
            <a:r>
              <a:rPr lang="de-AT" dirty="0" err="1" smtClean="0"/>
              <a:t>få</a:t>
            </a:r>
            <a:r>
              <a:rPr lang="de-AT" dirty="0" smtClean="0"/>
              <a:t> </a:t>
            </a:r>
            <a:r>
              <a:rPr lang="de-AT" dirty="0" err="1" smtClean="0"/>
              <a:t>prejudikat</a:t>
            </a:r>
            <a:endParaRPr lang="de-AT" dirty="0" smtClean="0"/>
          </a:p>
          <a:p>
            <a:pPr lvl="1"/>
            <a:r>
              <a:rPr lang="de-AT" dirty="0" err="1" smtClean="0"/>
              <a:t>Bevisfrågor</a:t>
            </a:r>
            <a:endParaRPr lang="de-AT" dirty="0"/>
          </a:p>
          <a:p>
            <a:pPr lvl="1"/>
            <a:endParaRPr lang="de-AT" dirty="0"/>
          </a:p>
          <a:p>
            <a:pPr marL="457200" lvl="1" indent="0">
              <a:buNone/>
            </a:pPr>
            <a:r>
              <a:rPr lang="de-AT" dirty="0" smtClean="0"/>
              <a:t>Vid </a:t>
            </a:r>
            <a:r>
              <a:rPr lang="de-AT" dirty="0" err="1"/>
              <a:t>begäran</a:t>
            </a:r>
            <a:r>
              <a:rPr lang="de-AT" dirty="0"/>
              <a:t> </a:t>
            </a:r>
            <a:r>
              <a:rPr lang="de-AT" dirty="0" err="1"/>
              <a:t>om</a:t>
            </a:r>
            <a:r>
              <a:rPr lang="de-AT" dirty="0"/>
              <a:t> </a:t>
            </a:r>
            <a:r>
              <a:rPr lang="de-AT" dirty="0" err="1"/>
              <a:t>omprövning</a:t>
            </a:r>
            <a:r>
              <a:rPr lang="de-AT" dirty="0"/>
              <a:t> </a:t>
            </a:r>
            <a:r>
              <a:rPr lang="de-AT" dirty="0" err="1"/>
              <a:t>eller</a:t>
            </a:r>
            <a:r>
              <a:rPr lang="de-AT" dirty="0"/>
              <a:t> </a:t>
            </a:r>
            <a:r>
              <a:rPr lang="de-AT" dirty="0" err="1" smtClean="0"/>
              <a:t>överklagande</a:t>
            </a:r>
            <a:r>
              <a:rPr lang="de-AT" dirty="0" smtClean="0"/>
              <a:t> </a:t>
            </a:r>
            <a:r>
              <a:rPr lang="de-AT" dirty="0" err="1" smtClean="0"/>
              <a:t>om</a:t>
            </a:r>
            <a:r>
              <a:rPr lang="de-AT" dirty="0" smtClean="0"/>
              <a:t> </a:t>
            </a:r>
            <a:r>
              <a:rPr lang="de-AT" dirty="0" err="1" smtClean="0"/>
              <a:t>betalningen</a:t>
            </a:r>
            <a:r>
              <a:rPr lang="de-AT" dirty="0" smtClean="0"/>
              <a:t> skulle </a:t>
            </a:r>
            <a:r>
              <a:rPr lang="de-AT" dirty="0" err="1" smtClean="0"/>
              <a:t>medföra</a:t>
            </a:r>
            <a:r>
              <a:rPr lang="de-AT" dirty="0" smtClean="0"/>
              <a:t> </a:t>
            </a:r>
            <a:r>
              <a:rPr lang="de-AT" dirty="0" err="1"/>
              <a:t>betydande</a:t>
            </a:r>
            <a:r>
              <a:rPr lang="de-AT" dirty="0"/>
              <a:t> </a:t>
            </a:r>
            <a:r>
              <a:rPr lang="de-AT" dirty="0" err="1"/>
              <a:t>skadeverkningar</a:t>
            </a:r>
            <a:r>
              <a:rPr lang="de-AT" dirty="0"/>
              <a:t> </a:t>
            </a:r>
            <a:r>
              <a:rPr lang="de-AT" dirty="0" err="1"/>
              <a:t>för</a:t>
            </a:r>
            <a:r>
              <a:rPr lang="de-AT" dirty="0"/>
              <a:t> den </a:t>
            </a:r>
            <a:r>
              <a:rPr lang="de-AT" dirty="0" err="1"/>
              <a:t>betalningsskyldige</a:t>
            </a:r>
            <a:r>
              <a:rPr lang="de-AT" dirty="0"/>
              <a:t> </a:t>
            </a:r>
            <a:r>
              <a:rPr lang="de-AT" dirty="0" err="1"/>
              <a:t>eller</a:t>
            </a:r>
            <a:r>
              <a:rPr lang="de-AT" dirty="0"/>
              <a:t> </a:t>
            </a:r>
            <a:r>
              <a:rPr lang="de-AT" dirty="0" err="1"/>
              <a:t>framstå</a:t>
            </a:r>
            <a:r>
              <a:rPr lang="de-AT" dirty="0"/>
              <a:t> </a:t>
            </a:r>
            <a:r>
              <a:rPr lang="de-AT" dirty="0" err="1"/>
              <a:t>som</a:t>
            </a:r>
            <a:r>
              <a:rPr lang="de-AT" dirty="0"/>
              <a:t> </a:t>
            </a:r>
            <a:r>
              <a:rPr lang="de-AT" dirty="0" err="1" smtClean="0"/>
              <a:t>oskäligt</a:t>
            </a:r>
            <a:endParaRPr lang="de-AT" dirty="0" smtClean="0"/>
          </a:p>
          <a:p>
            <a:pPr lvl="1"/>
            <a:r>
              <a:rPr lang="de-AT" dirty="0" err="1" smtClean="0"/>
              <a:t>Inte</a:t>
            </a:r>
            <a:r>
              <a:rPr lang="de-AT" dirty="0" smtClean="0"/>
              <a:t> </a:t>
            </a:r>
            <a:r>
              <a:rPr lang="de-AT" dirty="0" err="1" smtClean="0"/>
              <a:t>om</a:t>
            </a:r>
            <a:r>
              <a:rPr lang="de-AT" dirty="0" smtClean="0"/>
              <a:t> </a:t>
            </a:r>
            <a:r>
              <a:rPr lang="de-AT" dirty="0" err="1" smtClean="0"/>
              <a:t>Skatteverket</a:t>
            </a:r>
            <a:r>
              <a:rPr lang="de-AT" dirty="0" smtClean="0"/>
              <a:t> </a:t>
            </a:r>
            <a:r>
              <a:rPr lang="de-AT" dirty="0" err="1" smtClean="0"/>
              <a:t>anser</a:t>
            </a:r>
            <a:r>
              <a:rPr lang="de-AT" dirty="0" smtClean="0"/>
              <a:t> </a:t>
            </a:r>
            <a:r>
              <a:rPr lang="de-AT" dirty="0" err="1" smtClean="0"/>
              <a:t>det</a:t>
            </a:r>
            <a:r>
              <a:rPr lang="de-AT" dirty="0" smtClean="0"/>
              <a:t> </a:t>
            </a:r>
            <a:r>
              <a:rPr lang="de-AT" dirty="0" err="1" smtClean="0"/>
              <a:t>uteslutet</a:t>
            </a:r>
            <a:r>
              <a:rPr lang="de-AT" dirty="0" smtClean="0"/>
              <a:t> </a:t>
            </a:r>
            <a:r>
              <a:rPr lang="de-AT" dirty="0" err="1" smtClean="0"/>
              <a:t>att</a:t>
            </a:r>
            <a:r>
              <a:rPr lang="de-AT" dirty="0" smtClean="0"/>
              <a:t> </a:t>
            </a:r>
            <a:r>
              <a:rPr lang="de-AT" dirty="0" err="1" smtClean="0"/>
              <a:t>skatten</a:t>
            </a:r>
            <a:r>
              <a:rPr lang="de-AT" dirty="0" smtClean="0"/>
              <a:t> </a:t>
            </a:r>
            <a:r>
              <a:rPr lang="de-AT" dirty="0" err="1" smtClean="0"/>
              <a:t>ska</a:t>
            </a:r>
            <a:r>
              <a:rPr lang="de-AT" dirty="0" smtClean="0"/>
              <a:t> </a:t>
            </a:r>
            <a:r>
              <a:rPr lang="de-AT" dirty="0" err="1" smtClean="0"/>
              <a:t>sättas</a:t>
            </a:r>
            <a:r>
              <a:rPr lang="de-AT" dirty="0" smtClean="0"/>
              <a:t> </a:t>
            </a:r>
            <a:r>
              <a:rPr lang="de-AT" dirty="0" err="1" smtClean="0"/>
              <a:t>ned</a:t>
            </a:r>
            <a:endParaRPr lang="de-AT" dirty="0" smtClean="0"/>
          </a:p>
          <a:p>
            <a:pPr lvl="1"/>
            <a:r>
              <a:rPr lang="de-AT" dirty="0" err="1" smtClean="0"/>
              <a:t>Inte</a:t>
            </a:r>
            <a:r>
              <a:rPr lang="de-AT" dirty="0" smtClean="0"/>
              <a:t> </a:t>
            </a:r>
            <a:r>
              <a:rPr lang="de-AT" dirty="0" err="1" smtClean="0"/>
              <a:t>tvingas</a:t>
            </a:r>
            <a:r>
              <a:rPr lang="de-AT" dirty="0" smtClean="0"/>
              <a:t> </a:t>
            </a:r>
            <a:r>
              <a:rPr lang="de-AT" dirty="0" err="1" smtClean="0"/>
              <a:t>sälja</a:t>
            </a:r>
            <a:r>
              <a:rPr lang="de-AT" dirty="0" smtClean="0"/>
              <a:t> </a:t>
            </a:r>
            <a:r>
              <a:rPr lang="de-AT" dirty="0" err="1" smtClean="0"/>
              <a:t>ekonomiskt</a:t>
            </a:r>
            <a:r>
              <a:rPr lang="de-AT" dirty="0" smtClean="0"/>
              <a:t> </a:t>
            </a:r>
            <a:r>
              <a:rPr lang="de-AT" dirty="0" err="1" smtClean="0"/>
              <a:t>betydelsefull</a:t>
            </a:r>
            <a:r>
              <a:rPr lang="de-AT" dirty="0" smtClean="0"/>
              <a:t> </a:t>
            </a:r>
            <a:r>
              <a:rPr lang="de-AT" dirty="0" err="1" smtClean="0"/>
              <a:t>egendom</a:t>
            </a:r>
            <a:r>
              <a:rPr lang="de-AT" dirty="0" smtClean="0"/>
              <a:t> (</a:t>
            </a:r>
            <a:r>
              <a:rPr lang="de-AT" dirty="0" err="1" smtClean="0"/>
              <a:t>fastigheten</a:t>
            </a:r>
            <a:r>
              <a:rPr lang="de-AT" dirty="0" smtClean="0"/>
              <a:t> </a:t>
            </a:r>
            <a:r>
              <a:rPr lang="de-AT" dirty="0" err="1" smtClean="0"/>
              <a:t>som</a:t>
            </a:r>
            <a:r>
              <a:rPr lang="de-AT" dirty="0" smtClean="0"/>
              <a:t> </a:t>
            </a:r>
            <a:r>
              <a:rPr lang="de-AT" dirty="0" err="1" smtClean="0"/>
              <a:t>verksamheten</a:t>
            </a:r>
            <a:r>
              <a:rPr lang="de-AT" dirty="0" smtClean="0"/>
              <a:t> </a:t>
            </a:r>
            <a:r>
              <a:rPr lang="de-AT" dirty="0" err="1" smtClean="0"/>
              <a:t>bedrivs</a:t>
            </a:r>
            <a:r>
              <a:rPr lang="de-AT" dirty="0" smtClean="0"/>
              <a:t> i </a:t>
            </a:r>
            <a:r>
              <a:rPr lang="de-AT" dirty="0" err="1" smtClean="0"/>
              <a:t>eller</a:t>
            </a:r>
            <a:r>
              <a:rPr lang="de-AT" dirty="0" smtClean="0"/>
              <a:t> </a:t>
            </a:r>
            <a:r>
              <a:rPr lang="de-AT" dirty="0" err="1"/>
              <a:t>f</a:t>
            </a:r>
            <a:r>
              <a:rPr lang="de-AT" dirty="0" err="1" smtClean="0"/>
              <a:t>öretaget</a:t>
            </a:r>
            <a:r>
              <a:rPr lang="de-AT" dirty="0" smtClean="0"/>
              <a:t> </a:t>
            </a:r>
            <a:r>
              <a:rPr lang="de-AT" dirty="0" err="1" smtClean="0"/>
              <a:t>personen</a:t>
            </a:r>
            <a:r>
              <a:rPr lang="de-AT" dirty="0" smtClean="0"/>
              <a:t> </a:t>
            </a:r>
            <a:r>
              <a:rPr lang="de-AT" dirty="0" err="1" smtClean="0"/>
              <a:t>försörjer</a:t>
            </a:r>
            <a:r>
              <a:rPr lang="de-AT" dirty="0" smtClean="0"/>
              <a:t> </a:t>
            </a:r>
            <a:r>
              <a:rPr lang="de-AT" dirty="0" err="1" smtClean="0"/>
              <a:t>sig</a:t>
            </a:r>
            <a:r>
              <a:rPr lang="de-AT" dirty="0" smtClean="0"/>
              <a:t> </a:t>
            </a:r>
            <a:r>
              <a:rPr lang="de-AT" dirty="0" err="1" smtClean="0"/>
              <a:t>av</a:t>
            </a:r>
            <a:endParaRPr lang="de-AT" dirty="0" smtClean="0"/>
          </a:p>
          <a:p>
            <a:pPr lvl="1"/>
            <a:r>
              <a:rPr lang="de-AT" dirty="0" err="1" smtClean="0"/>
              <a:t>Oskäligt</a:t>
            </a:r>
            <a:r>
              <a:rPr lang="de-AT" dirty="0" smtClean="0"/>
              <a:t>: RÅ 1983 </a:t>
            </a:r>
            <a:r>
              <a:rPr lang="de-AT" dirty="0" err="1" smtClean="0"/>
              <a:t>ref</a:t>
            </a:r>
            <a:r>
              <a:rPr lang="de-AT" dirty="0" smtClean="0"/>
              <a:t>. 89 „</a:t>
            </a:r>
            <a:r>
              <a:rPr lang="sv-SE" dirty="0"/>
              <a:t>Med hänsyn till den ovisshet som kan råda beträffande den aktuella rättsfrågan i förening med det stora skattebelopp varom fråga är i målet finner Regeringsrätten att utkrävande av betalning av det påförda beloppet innan överklagandet av Riksskatteverkets beslut i skattefrågan prövats skulle framstå som obilligt. Anstånd bör därför medges</a:t>
            </a:r>
            <a:r>
              <a:rPr lang="sv-SE" dirty="0" smtClean="0"/>
              <a:t>.”</a:t>
            </a:r>
            <a:endParaRPr lang="de-AT" dirty="0"/>
          </a:p>
          <a:p>
            <a:pPr marL="0" indent="0">
              <a:buNone/>
            </a:pPr>
            <a:endParaRPr lang="de-AT" dirty="0"/>
          </a:p>
        </p:txBody>
      </p:sp>
      <p:sp>
        <p:nvSpPr>
          <p:cNvPr id="4" name="Rectangle 3"/>
          <p:cNvSpPr/>
          <p:nvPr/>
        </p:nvSpPr>
        <p:spPr>
          <a:xfrm>
            <a:off x="8409904" y="2021983"/>
            <a:ext cx="2215166" cy="7469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5" name="TextBox 4"/>
          <p:cNvSpPr txBox="1"/>
          <p:nvPr/>
        </p:nvSpPr>
        <p:spPr>
          <a:xfrm>
            <a:off x="8538693" y="2099256"/>
            <a:ext cx="2021983" cy="646331"/>
          </a:xfrm>
          <a:prstGeom prst="rect">
            <a:avLst/>
          </a:prstGeom>
          <a:noFill/>
        </p:spPr>
        <p:txBody>
          <a:bodyPr wrap="square" rtlCol="0">
            <a:spAutoFit/>
          </a:bodyPr>
          <a:lstStyle/>
          <a:p>
            <a:r>
              <a:rPr lang="de-AT" dirty="0" smtClean="0"/>
              <a:t>SKV </a:t>
            </a:r>
            <a:r>
              <a:rPr lang="de-AT" dirty="0" err="1" smtClean="0"/>
              <a:t>driver</a:t>
            </a:r>
            <a:r>
              <a:rPr lang="de-AT" dirty="0" smtClean="0"/>
              <a:t> </a:t>
            </a:r>
            <a:r>
              <a:rPr lang="de-AT" dirty="0" err="1" smtClean="0"/>
              <a:t>ett</a:t>
            </a:r>
            <a:r>
              <a:rPr lang="de-AT" dirty="0" smtClean="0"/>
              <a:t> </a:t>
            </a:r>
            <a:r>
              <a:rPr lang="de-AT" dirty="0" err="1" smtClean="0"/>
              <a:t>svagt</a:t>
            </a:r>
            <a:r>
              <a:rPr lang="de-AT" dirty="0" smtClean="0"/>
              <a:t> </a:t>
            </a:r>
            <a:r>
              <a:rPr lang="de-AT" dirty="0" err="1" smtClean="0"/>
              <a:t>case</a:t>
            </a:r>
            <a:endParaRPr lang="de-AT" dirty="0"/>
          </a:p>
        </p:txBody>
      </p:sp>
    </p:spTree>
    <p:extLst>
      <p:ext uri="{BB962C8B-B14F-4D97-AF65-F5344CB8AC3E}">
        <p14:creationId xmlns:p14="http://schemas.microsoft.com/office/powerpoint/2010/main" val="34329079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err="1" smtClean="0"/>
              <a:t>Anstånd</a:t>
            </a:r>
            <a:r>
              <a:rPr lang="de-AT" dirty="0" smtClean="0"/>
              <a:t> </a:t>
            </a:r>
            <a:r>
              <a:rPr lang="de-AT" dirty="0" err="1" smtClean="0"/>
              <a:t>med</a:t>
            </a:r>
            <a:r>
              <a:rPr lang="de-AT" dirty="0" smtClean="0"/>
              <a:t> </a:t>
            </a:r>
            <a:r>
              <a:rPr lang="de-AT" dirty="0" err="1" smtClean="0"/>
              <a:t>betalning</a:t>
            </a:r>
            <a:r>
              <a:rPr lang="de-AT" dirty="0" smtClean="0"/>
              <a:t> </a:t>
            </a:r>
            <a:r>
              <a:rPr lang="de-AT" dirty="0" err="1" smtClean="0"/>
              <a:t>av</a:t>
            </a:r>
            <a:r>
              <a:rPr lang="de-AT" dirty="0" smtClean="0"/>
              <a:t> </a:t>
            </a:r>
            <a:r>
              <a:rPr lang="de-AT" dirty="0" err="1" smtClean="0"/>
              <a:t>skatt</a:t>
            </a:r>
            <a:endParaRPr lang="de-AT" dirty="0"/>
          </a:p>
        </p:txBody>
      </p:sp>
      <p:sp>
        <p:nvSpPr>
          <p:cNvPr id="3" name="Content Placeholder 2"/>
          <p:cNvSpPr>
            <a:spLocks noGrp="1"/>
          </p:cNvSpPr>
          <p:nvPr>
            <p:ph idx="1"/>
          </p:nvPr>
        </p:nvSpPr>
        <p:spPr/>
        <p:txBody>
          <a:bodyPr/>
          <a:lstStyle/>
          <a:p>
            <a:pPr marL="0" indent="0">
              <a:buNone/>
            </a:pPr>
            <a:r>
              <a:rPr lang="de-AT" dirty="0" smtClean="0"/>
              <a:t>Om </a:t>
            </a:r>
            <a:r>
              <a:rPr lang="de-AT" dirty="0" err="1" smtClean="0"/>
              <a:t>anstånd</a:t>
            </a:r>
            <a:r>
              <a:rPr lang="de-AT" dirty="0" smtClean="0"/>
              <a:t> </a:t>
            </a:r>
            <a:r>
              <a:rPr lang="de-AT" dirty="0" err="1" smtClean="0"/>
              <a:t>inte</a:t>
            </a:r>
            <a:r>
              <a:rPr lang="de-AT" dirty="0" smtClean="0"/>
              <a:t> </a:t>
            </a:r>
            <a:r>
              <a:rPr lang="de-AT" dirty="0" err="1" smtClean="0"/>
              <a:t>beviljas</a:t>
            </a:r>
            <a:endParaRPr lang="de-AT" dirty="0" smtClean="0"/>
          </a:p>
          <a:p>
            <a:r>
              <a:rPr lang="de-AT" dirty="0" err="1" smtClean="0"/>
              <a:t>Överklagande</a:t>
            </a:r>
            <a:r>
              <a:rPr lang="de-AT" dirty="0" smtClean="0"/>
              <a:t>: </a:t>
            </a:r>
            <a:r>
              <a:rPr lang="de-AT" dirty="0" err="1" smtClean="0"/>
              <a:t>Skatten</a:t>
            </a:r>
            <a:r>
              <a:rPr lang="de-AT" dirty="0" smtClean="0"/>
              <a:t> </a:t>
            </a:r>
            <a:r>
              <a:rPr lang="de-AT" dirty="0" err="1" smtClean="0"/>
              <a:t>hinner</a:t>
            </a:r>
            <a:r>
              <a:rPr lang="de-AT" dirty="0" smtClean="0"/>
              <a:t> </a:t>
            </a:r>
            <a:r>
              <a:rPr lang="de-AT" dirty="0" err="1" smtClean="0"/>
              <a:t>ofta</a:t>
            </a:r>
            <a:r>
              <a:rPr lang="de-AT" dirty="0" smtClean="0"/>
              <a:t> </a:t>
            </a:r>
            <a:r>
              <a:rPr lang="de-AT" dirty="0" err="1" smtClean="0"/>
              <a:t>förfalla</a:t>
            </a:r>
            <a:r>
              <a:rPr lang="de-AT" dirty="0" smtClean="0"/>
              <a:t> </a:t>
            </a:r>
            <a:r>
              <a:rPr lang="de-AT" dirty="0" err="1" smtClean="0"/>
              <a:t>innan</a:t>
            </a:r>
            <a:r>
              <a:rPr lang="de-AT" dirty="0" smtClean="0"/>
              <a:t> </a:t>
            </a:r>
            <a:r>
              <a:rPr lang="de-AT" dirty="0" err="1" smtClean="0"/>
              <a:t>förvaltningsrätten</a:t>
            </a:r>
            <a:r>
              <a:rPr lang="de-AT" dirty="0" smtClean="0"/>
              <a:t> </a:t>
            </a:r>
            <a:r>
              <a:rPr lang="de-AT" dirty="0" err="1" smtClean="0"/>
              <a:t>dömt</a:t>
            </a:r>
            <a:r>
              <a:rPr lang="de-AT" dirty="0" smtClean="0"/>
              <a:t> – den </a:t>
            </a:r>
            <a:r>
              <a:rPr lang="de-AT" dirty="0" err="1" smtClean="0"/>
              <a:t>som</a:t>
            </a:r>
            <a:r>
              <a:rPr lang="de-AT" dirty="0" smtClean="0"/>
              <a:t> </a:t>
            </a:r>
            <a:r>
              <a:rPr lang="de-AT" dirty="0" err="1" smtClean="0"/>
              <a:t>kan</a:t>
            </a:r>
            <a:r>
              <a:rPr lang="de-AT" dirty="0" smtClean="0"/>
              <a:t> </a:t>
            </a:r>
            <a:r>
              <a:rPr lang="de-AT" dirty="0" err="1" smtClean="0"/>
              <a:t>betala</a:t>
            </a:r>
            <a:r>
              <a:rPr lang="de-AT" dirty="0" smtClean="0"/>
              <a:t> </a:t>
            </a:r>
            <a:r>
              <a:rPr lang="de-AT" dirty="0" err="1" smtClean="0"/>
              <a:t>betalar</a:t>
            </a:r>
            <a:r>
              <a:rPr lang="de-AT" dirty="0" smtClean="0"/>
              <a:t> </a:t>
            </a:r>
            <a:r>
              <a:rPr lang="de-AT" dirty="0" err="1" smtClean="0"/>
              <a:t>ofta</a:t>
            </a:r>
            <a:endParaRPr lang="de-AT" dirty="0" smtClean="0"/>
          </a:p>
          <a:p>
            <a:pPr marL="0" indent="0">
              <a:buNone/>
            </a:pPr>
            <a:r>
              <a:rPr lang="de-AT" dirty="0" smtClean="0"/>
              <a:t>Om </a:t>
            </a:r>
            <a:r>
              <a:rPr lang="de-AT" dirty="0" err="1" smtClean="0"/>
              <a:t>anstånd</a:t>
            </a:r>
            <a:r>
              <a:rPr lang="de-AT" dirty="0" smtClean="0"/>
              <a:t> </a:t>
            </a:r>
            <a:r>
              <a:rPr lang="de-AT" dirty="0" err="1" smtClean="0"/>
              <a:t>inte</a:t>
            </a:r>
            <a:r>
              <a:rPr lang="de-AT" dirty="0" smtClean="0"/>
              <a:t> </a:t>
            </a:r>
            <a:r>
              <a:rPr lang="de-AT" dirty="0" err="1" smtClean="0"/>
              <a:t>beviljas</a:t>
            </a:r>
            <a:r>
              <a:rPr lang="de-AT" dirty="0" smtClean="0"/>
              <a:t> </a:t>
            </a:r>
            <a:r>
              <a:rPr lang="de-AT" dirty="0" err="1" smtClean="0"/>
              <a:t>alls</a:t>
            </a:r>
            <a:r>
              <a:rPr lang="de-AT" dirty="0" smtClean="0"/>
              <a:t>: </a:t>
            </a:r>
          </a:p>
          <a:p>
            <a:r>
              <a:rPr lang="de-AT" dirty="0" smtClean="0"/>
              <a:t>Den </a:t>
            </a:r>
            <a:r>
              <a:rPr lang="de-AT" dirty="0" err="1" smtClean="0"/>
              <a:t>skattskyldige</a:t>
            </a:r>
            <a:r>
              <a:rPr lang="de-AT" dirty="0" smtClean="0"/>
              <a:t> </a:t>
            </a:r>
            <a:r>
              <a:rPr lang="de-AT" dirty="0" err="1" smtClean="0"/>
              <a:t>kan</a:t>
            </a:r>
            <a:r>
              <a:rPr lang="de-AT" dirty="0" smtClean="0"/>
              <a:t> </a:t>
            </a:r>
            <a:r>
              <a:rPr lang="de-AT" dirty="0" err="1" smtClean="0"/>
              <a:t>få</a:t>
            </a:r>
            <a:r>
              <a:rPr lang="de-AT" dirty="0" smtClean="0"/>
              <a:t> </a:t>
            </a:r>
            <a:r>
              <a:rPr lang="de-AT" dirty="0" err="1" smtClean="0"/>
              <a:t>problem</a:t>
            </a:r>
            <a:r>
              <a:rPr lang="de-AT" dirty="0" smtClean="0"/>
              <a:t> </a:t>
            </a:r>
            <a:r>
              <a:rPr lang="de-AT" dirty="0" err="1" smtClean="0"/>
              <a:t>att</a:t>
            </a:r>
            <a:r>
              <a:rPr lang="de-AT" dirty="0" smtClean="0"/>
              <a:t> ha </a:t>
            </a:r>
            <a:r>
              <a:rPr lang="de-AT" dirty="0" err="1" smtClean="0"/>
              <a:t>råd</a:t>
            </a:r>
            <a:r>
              <a:rPr lang="de-AT" dirty="0" smtClean="0"/>
              <a:t> </a:t>
            </a:r>
            <a:r>
              <a:rPr lang="de-AT" dirty="0" err="1" smtClean="0"/>
              <a:t>att</a:t>
            </a:r>
            <a:r>
              <a:rPr lang="de-AT" dirty="0" smtClean="0"/>
              <a:t> </a:t>
            </a:r>
            <a:r>
              <a:rPr lang="de-AT" dirty="0" err="1" smtClean="0"/>
              <a:t>anlita</a:t>
            </a:r>
            <a:r>
              <a:rPr lang="de-AT" dirty="0" smtClean="0"/>
              <a:t> </a:t>
            </a:r>
            <a:r>
              <a:rPr lang="de-AT" dirty="0" err="1" smtClean="0"/>
              <a:t>ett</a:t>
            </a:r>
            <a:r>
              <a:rPr lang="de-AT" dirty="0" smtClean="0"/>
              <a:t> </a:t>
            </a:r>
            <a:r>
              <a:rPr lang="de-AT" dirty="0" err="1" smtClean="0"/>
              <a:t>ombud</a:t>
            </a:r>
            <a:r>
              <a:rPr lang="de-AT" dirty="0" smtClean="0"/>
              <a:t> och </a:t>
            </a:r>
            <a:r>
              <a:rPr lang="de-AT" dirty="0" err="1" smtClean="0"/>
              <a:t>driva</a:t>
            </a:r>
            <a:r>
              <a:rPr lang="de-AT" dirty="0" smtClean="0"/>
              <a:t> sin </a:t>
            </a:r>
            <a:r>
              <a:rPr lang="de-AT" dirty="0" err="1" smtClean="0"/>
              <a:t>sak</a:t>
            </a:r>
            <a:endParaRPr lang="de-AT" dirty="0" smtClean="0"/>
          </a:p>
          <a:p>
            <a:r>
              <a:rPr lang="de-AT" dirty="0" smtClean="0"/>
              <a:t>Inga </a:t>
            </a:r>
            <a:r>
              <a:rPr lang="de-AT" dirty="0" err="1" smtClean="0"/>
              <a:t>pengar</a:t>
            </a:r>
            <a:r>
              <a:rPr lang="de-AT" dirty="0" smtClean="0"/>
              <a:t> </a:t>
            </a:r>
          </a:p>
          <a:p>
            <a:r>
              <a:rPr lang="de-AT" dirty="0" smtClean="0"/>
              <a:t>Ingen </a:t>
            </a:r>
            <a:r>
              <a:rPr lang="de-AT" dirty="0" err="1" smtClean="0"/>
              <a:t>tid</a:t>
            </a:r>
            <a:endParaRPr lang="de-AT" dirty="0" smtClean="0"/>
          </a:p>
          <a:p>
            <a:endParaRPr lang="de-AT" dirty="0"/>
          </a:p>
        </p:txBody>
      </p:sp>
    </p:spTree>
    <p:extLst>
      <p:ext uri="{BB962C8B-B14F-4D97-AF65-F5344CB8AC3E}">
        <p14:creationId xmlns:p14="http://schemas.microsoft.com/office/powerpoint/2010/main" val="3692580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err="1" smtClean="0"/>
              <a:t>Avslutande</a:t>
            </a:r>
            <a:r>
              <a:rPr lang="de-AT" dirty="0" smtClean="0"/>
              <a:t> </a:t>
            </a:r>
            <a:r>
              <a:rPr lang="de-AT" dirty="0" err="1" smtClean="0"/>
              <a:t>synpunkter</a:t>
            </a:r>
            <a:endParaRPr lang="de-AT" dirty="0"/>
          </a:p>
        </p:txBody>
      </p:sp>
      <p:sp>
        <p:nvSpPr>
          <p:cNvPr id="3" name="Content Placeholder 2"/>
          <p:cNvSpPr>
            <a:spLocks noGrp="1"/>
          </p:cNvSpPr>
          <p:nvPr>
            <p:ph idx="1"/>
          </p:nvPr>
        </p:nvSpPr>
        <p:spPr/>
        <p:txBody>
          <a:bodyPr>
            <a:normAutofit fontScale="92500" lnSpcReduction="10000"/>
          </a:bodyPr>
          <a:lstStyle/>
          <a:p>
            <a:pPr marL="0" indent="0">
              <a:buNone/>
            </a:pPr>
            <a:r>
              <a:rPr lang="sv-SE" dirty="0" smtClean="0"/>
              <a:t>Begränsade möjligheter till kostnadsersättning i skattemål även vid bifall på grund av att utgångspunkten för förfarandet är att den skattskyldige – med domstolens hjälp – ska kunna föra talan</a:t>
            </a:r>
          </a:p>
          <a:p>
            <a:r>
              <a:rPr lang="sv-SE" dirty="0" smtClean="0"/>
              <a:t>Motsvarar detta alls verkligheten? </a:t>
            </a:r>
          </a:p>
          <a:p>
            <a:r>
              <a:rPr lang="sv-SE" dirty="0" smtClean="0"/>
              <a:t>Borde huvudregeln i stället vara att den skattskyldige får ersättning vid bifall utan skälighetsprövning avseende behovet? </a:t>
            </a:r>
          </a:p>
          <a:p>
            <a:pPr marL="0" indent="0">
              <a:buNone/>
            </a:pPr>
            <a:r>
              <a:rPr lang="sv-SE" dirty="0" smtClean="0"/>
              <a:t>Anstånd med betalning av skatt</a:t>
            </a:r>
          </a:p>
          <a:p>
            <a:r>
              <a:rPr lang="sv-SE" dirty="0" smtClean="0"/>
              <a:t>Är det rimligt att Skatteverket själv bedömer sina möjligheter att vinna skattemålet och fattar beslut om anstånd i enlighet med detta? </a:t>
            </a:r>
          </a:p>
          <a:p>
            <a:r>
              <a:rPr lang="sv-SE" dirty="0" smtClean="0"/>
              <a:t>Borde anstånd i stället vara huvudregeln vid begäran om omprövning eller överklagande? </a:t>
            </a:r>
          </a:p>
          <a:p>
            <a:endParaRPr lang="de-AT" dirty="0"/>
          </a:p>
        </p:txBody>
      </p:sp>
    </p:spTree>
    <p:extLst>
      <p:ext uri="{BB962C8B-B14F-4D97-AF65-F5344CB8AC3E}">
        <p14:creationId xmlns:p14="http://schemas.microsoft.com/office/powerpoint/2010/main" val="77273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smtClean="0"/>
              <a:t>Disposition</a:t>
            </a:r>
            <a:endParaRPr lang="de-AT" dirty="0"/>
          </a:p>
        </p:txBody>
      </p:sp>
      <p:sp>
        <p:nvSpPr>
          <p:cNvPr id="3" name="Content Placeholder 2"/>
          <p:cNvSpPr>
            <a:spLocks noGrp="1"/>
          </p:cNvSpPr>
          <p:nvPr>
            <p:ph idx="1"/>
          </p:nvPr>
        </p:nvSpPr>
        <p:spPr/>
        <p:txBody>
          <a:bodyPr/>
          <a:lstStyle/>
          <a:p>
            <a:r>
              <a:rPr lang="de-AT" dirty="0" err="1" smtClean="0"/>
              <a:t>Skatteprocessens</a:t>
            </a:r>
            <a:r>
              <a:rPr lang="de-AT" dirty="0" smtClean="0"/>
              <a:t> </a:t>
            </a:r>
            <a:r>
              <a:rPr lang="de-AT" dirty="0" err="1" smtClean="0"/>
              <a:t>särdrag</a:t>
            </a:r>
            <a:endParaRPr lang="de-AT" dirty="0" smtClean="0"/>
          </a:p>
          <a:p>
            <a:r>
              <a:rPr lang="de-AT" dirty="0" err="1" smtClean="0"/>
              <a:t>Kostnadsersättning</a:t>
            </a:r>
            <a:r>
              <a:rPr lang="de-AT" dirty="0" smtClean="0"/>
              <a:t> i </a:t>
            </a:r>
            <a:r>
              <a:rPr lang="de-AT" dirty="0" err="1" smtClean="0"/>
              <a:t>skattemål</a:t>
            </a:r>
            <a:endParaRPr lang="de-AT" dirty="0" smtClean="0"/>
          </a:p>
          <a:p>
            <a:r>
              <a:rPr lang="de-AT" dirty="0" err="1" smtClean="0"/>
              <a:t>Anstånd</a:t>
            </a:r>
            <a:r>
              <a:rPr lang="de-AT" dirty="0" smtClean="0"/>
              <a:t> </a:t>
            </a:r>
            <a:r>
              <a:rPr lang="de-AT" dirty="0" err="1" smtClean="0"/>
              <a:t>med</a:t>
            </a:r>
            <a:r>
              <a:rPr lang="de-AT" dirty="0" smtClean="0"/>
              <a:t> </a:t>
            </a:r>
            <a:r>
              <a:rPr lang="de-AT" dirty="0" err="1" smtClean="0"/>
              <a:t>betalning</a:t>
            </a:r>
            <a:r>
              <a:rPr lang="de-AT" dirty="0" smtClean="0"/>
              <a:t> </a:t>
            </a:r>
            <a:r>
              <a:rPr lang="de-AT" dirty="0" err="1" smtClean="0"/>
              <a:t>av</a:t>
            </a:r>
            <a:r>
              <a:rPr lang="de-AT" dirty="0" smtClean="0"/>
              <a:t> </a:t>
            </a:r>
            <a:r>
              <a:rPr lang="de-AT" dirty="0" err="1" smtClean="0"/>
              <a:t>skatt</a:t>
            </a:r>
            <a:endParaRPr lang="de-AT" dirty="0" smtClean="0"/>
          </a:p>
          <a:p>
            <a:r>
              <a:rPr lang="de-AT" dirty="0" err="1" smtClean="0"/>
              <a:t>Avslutande</a:t>
            </a:r>
            <a:r>
              <a:rPr lang="de-AT" dirty="0" smtClean="0"/>
              <a:t> </a:t>
            </a:r>
            <a:r>
              <a:rPr lang="de-AT" dirty="0" err="1" smtClean="0"/>
              <a:t>synpunkter</a:t>
            </a:r>
            <a:endParaRPr lang="de-AT" dirty="0" smtClean="0"/>
          </a:p>
        </p:txBody>
      </p:sp>
    </p:spTree>
    <p:extLst>
      <p:ext uri="{BB962C8B-B14F-4D97-AF65-F5344CB8AC3E}">
        <p14:creationId xmlns:p14="http://schemas.microsoft.com/office/powerpoint/2010/main" val="773172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err="1" smtClean="0"/>
              <a:t>Skatteprocessens</a:t>
            </a:r>
            <a:r>
              <a:rPr lang="de-AT" dirty="0" smtClean="0"/>
              <a:t> </a:t>
            </a:r>
            <a:r>
              <a:rPr lang="de-AT" dirty="0" err="1" smtClean="0"/>
              <a:t>särdrag</a:t>
            </a:r>
            <a:endParaRPr lang="de-AT" dirty="0"/>
          </a:p>
        </p:txBody>
      </p:sp>
      <p:sp>
        <p:nvSpPr>
          <p:cNvPr id="3" name="Content Placeholder 2"/>
          <p:cNvSpPr>
            <a:spLocks noGrp="1"/>
          </p:cNvSpPr>
          <p:nvPr>
            <p:ph idx="1"/>
          </p:nvPr>
        </p:nvSpPr>
        <p:spPr/>
        <p:txBody>
          <a:bodyPr/>
          <a:lstStyle/>
          <a:p>
            <a:r>
              <a:rPr lang="sv-SE" dirty="0" smtClean="0"/>
              <a:t>I förhållande till övrig förvaltningsprocess</a:t>
            </a:r>
          </a:p>
          <a:p>
            <a:r>
              <a:rPr lang="sv-SE" dirty="0" err="1" smtClean="0"/>
              <a:t>Sakprocess</a:t>
            </a:r>
            <a:r>
              <a:rPr lang="sv-SE" dirty="0" smtClean="0"/>
              <a:t>, med dispositiv tvistemålsprocess som förebild</a:t>
            </a:r>
          </a:p>
          <a:p>
            <a:r>
              <a:rPr lang="sv-SE" dirty="0" smtClean="0"/>
              <a:t>Domar och skattebeslut vinner negativ rättskraft trots att de är betungande</a:t>
            </a:r>
          </a:p>
          <a:p>
            <a:pPr lvl="1"/>
            <a:r>
              <a:rPr lang="sv-SE" dirty="0" smtClean="0"/>
              <a:t>Blir bindande, res </a:t>
            </a:r>
            <a:r>
              <a:rPr lang="sv-SE" dirty="0" err="1" smtClean="0"/>
              <a:t>judicata</a:t>
            </a:r>
            <a:endParaRPr lang="sv-SE" dirty="0" smtClean="0"/>
          </a:p>
          <a:p>
            <a:pPr lvl="1"/>
            <a:r>
              <a:rPr lang="sv-SE" dirty="0" err="1" smtClean="0"/>
              <a:t>Litis</a:t>
            </a:r>
            <a:r>
              <a:rPr lang="sv-SE" dirty="0" smtClean="0"/>
              <a:t> </a:t>
            </a:r>
            <a:r>
              <a:rPr lang="sv-SE" dirty="0" err="1" smtClean="0"/>
              <a:t>pendens</a:t>
            </a:r>
            <a:r>
              <a:rPr lang="sv-SE" dirty="0" smtClean="0"/>
              <a:t> hinder för omprövning</a:t>
            </a:r>
          </a:p>
          <a:p>
            <a:r>
              <a:rPr lang="sv-SE" dirty="0" smtClean="0"/>
              <a:t>Positiv rättskraft beträffande förhandsbesked</a:t>
            </a:r>
          </a:p>
          <a:p>
            <a:pPr marL="0" indent="0">
              <a:buNone/>
            </a:pPr>
            <a:endParaRPr lang="de-AT" dirty="0"/>
          </a:p>
        </p:txBody>
      </p:sp>
    </p:spTree>
    <p:extLst>
      <p:ext uri="{BB962C8B-B14F-4D97-AF65-F5344CB8AC3E}">
        <p14:creationId xmlns:p14="http://schemas.microsoft.com/office/powerpoint/2010/main" val="918884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err="1" smtClean="0"/>
              <a:t>Skatteprocessens</a:t>
            </a:r>
            <a:r>
              <a:rPr lang="de-AT" dirty="0" smtClean="0"/>
              <a:t> </a:t>
            </a:r>
            <a:r>
              <a:rPr lang="de-AT" dirty="0" err="1" smtClean="0"/>
              <a:t>särdrag</a:t>
            </a:r>
            <a:endParaRPr lang="de-AT" dirty="0"/>
          </a:p>
        </p:txBody>
      </p:sp>
      <p:sp>
        <p:nvSpPr>
          <p:cNvPr id="3" name="Content Placeholder 2"/>
          <p:cNvSpPr>
            <a:spLocks noGrp="1"/>
          </p:cNvSpPr>
          <p:nvPr>
            <p:ph idx="1"/>
          </p:nvPr>
        </p:nvSpPr>
        <p:spPr/>
        <p:txBody>
          <a:bodyPr/>
          <a:lstStyle/>
          <a:p>
            <a:pPr marL="0" indent="0">
              <a:buNone/>
            </a:pPr>
            <a:r>
              <a:rPr lang="sv-SE" dirty="0" smtClean="0"/>
              <a:t>I förhållande till process enligt RB</a:t>
            </a:r>
          </a:p>
          <a:p>
            <a:r>
              <a:rPr lang="sv-SE" dirty="0" err="1" smtClean="0"/>
              <a:t>Officialprincipen</a:t>
            </a:r>
            <a:endParaRPr lang="sv-SE" dirty="0" smtClean="0"/>
          </a:p>
          <a:p>
            <a:r>
              <a:rPr lang="sv-SE" dirty="0" smtClean="0"/>
              <a:t>Omprövningsinstitutet</a:t>
            </a:r>
          </a:p>
          <a:p>
            <a:r>
              <a:rPr lang="sv-SE" dirty="0" smtClean="0"/>
              <a:t>Andrainstansförfarande i första instans</a:t>
            </a:r>
          </a:p>
          <a:p>
            <a:r>
              <a:rPr lang="sv-SE" dirty="0" smtClean="0"/>
              <a:t>Prövningsföremålets elasticitet</a:t>
            </a:r>
          </a:p>
          <a:p>
            <a:r>
              <a:rPr lang="sv-SE" dirty="0" smtClean="0"/>
              <a:t>Principen om beskattningsperiodens slutenhet</a:t>
            </a:r>
          </a:p>
          <a:p>
            <a:r>
              <a:rPr lang="sv-SE" dirty="0" smtClean="0"/>
              <a:t>Kostnadsansvar och rättegångsmissbruk</a:t>
            </a:r>
          </a:p>
          <a:p>
            <a:r>
              <a:rPr lang="sv-SE" dirty="0" smtClean="0"/>
              <a:t>Partsställning och styrkeförhållanden</a:t>
            </a:r>
          </a:p>
          <a:p>
            <a:endParaRPr lang="de-AT" dirty="0"/>
          </a:p>
        </p:txBody>
      </p:sp>
    </p:spTree>
    <p:extLst>
      <p:ext uri="{BB962C8B-B14F-4D97-AF65-F5344CB8AC3E}">
        <p14:creationId xmlns:p14="http://schemas.microsoft.com/office/powerpoint/2010/main" val="2105539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AT" dirty="0" err="1" smtClean="0"/>
              <a:t>Kostnadsersättning</a:t>
            </a:r>
            <a:r>
              <a:rPr lang="de-AT" dirty="0" smtClean="0"/>
              <a:t> i </a:t>
            </a:r>
            <a:r>
              <a:rPr lang="de-AT" dirty="0" err="1" smtClean="0"/>
              <a:t>skattemål</a:t>
            </a:r>
            <a:endParaRPr lang="de-AT" dirty="0"/>
          </a:p>
        </p:txBody>
      </p:sp>
      <p:sp>
        <p:nvSpPr>
          <p:cNvPr id="3" name="Content Placeholder 2"/>
          <p:cNvSpPr>
            <a:spLocks noGrp="1"/>
          </p:cNvSpPr>
          <p:nvPr>
            <p:ph idx="1"/>
          </p:nvPr>
        </p:nvSpPr>
        <p:spPr/>
        <p:txBody>
          <a:bodyPr/>
          <a:lstStyle/>
          <a:p>
            <a:pPr marL="0" indent="0">
              <a:buNone/>
            </a:pPr>
            <a:r>
              <a:rPr lang="de-AT" dirty="0" smtClean="0"/>
              <a:t>43 kap. </a:t>
            </a:r>
            <a:r>
              <a:rPr lang="de-AT" dirty="0" err="1"/>
              <a:t>s</a:t>
            </a:r>
            <a:r>
              <a:rPr lang="de-AT" dirty="0" err="1" smtClean="0"/>
              <a:t>katteförfarandelagen</a:t>
            </a:r>
            <a:r>
              <a:rPr lang="de-AT" dirty="0" smtClean="0"/>
              <a:t> (2011:1244)</a:t>
            </a:r>
          </a:p>
          <a:p>
            <a:pPr marL="0" indent="0">
              <a:buNone/>
            </a:pPr>
            <a:endParaRPr lang="sv-SE" b="1" dirty="0" smtClean="0"/>
          </a:p>
          <a:p>
            <a:pPr marL="0" indent="0">
              <a:buNone/>
            </a:pPr>
            <a:r>
              <a:rPr lang="sv-SE" b="1" dirty="0" smtClean="0"/>
              <a:t>1 §</a:t>
            </a:r>
            <a:r>
              <a:rPr lang="sv-SE" dirty="0" smtClean="0"/>
              <a:t> Den som i ett ärende eller mål har haft kostnader för ombud, biträde, utredning eller annat som denne skäligen har behövt för att ta till vara sin rätt har, efter ansökan, rätt till ersättning om </a:t>
            </a:r>
            <a:br>
              <a:rPr lang="sv-SE" dirty="0" smtClean="0"/>
            </a:br>
            <a:r>
              <a:rPr lang="sv-SE" dirty="0" smtClean="0"/>
              <a:t>1. den sökandes yrkanden i ärendet eller målet bifalls helt eller delvis,</a:t>
            </a:r>
            <a:br>
              <a:rPr lang="sv-SE" dirty="0" smtClean="0"/>
            </a:br>
            <a:r>
              <a:rPr lang="sv-SE" dirty="0" smtClean="0"/>
              <a:t>2. ärendet eller målet avser en fråga som är av betydelse för rättstillämpningen, eller</a:t>
            </a:r>
            <a:br>
              <a:rPr lang="sv-SE" dirty="0" smtClean="0"/>
            </a:br>
            <a:r>
              <a:rPr lang="sv-SE" dirty="0" smtClean="0"/>
              <a:t>3. det finns synnerliga skäl för ersättning.</a:t>
            </a:r>
            <a:endParaRPr lang="de-AT" dirty="0"/>
          </a:p>
        </p:txBody>
      </p:sp>
      <p:sp>
        <p:nvSpPr>
          <p:cNvPr id="4" name="Rectangle 3"/>
          <p:cNvSpPr/>
          <p:nvPr/>
        </p:nvSpPr>
        <p:spPr>
          <a:xfrm>
            <a:off x="7701566" y="5190186"/>
            <a:ext cx="3129566" cy="127500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5" name="TextBox 4"/>
          <p:cNvSpPr txBox="1"/>
          <p:nvPr/>
        </p:nvSpPr>
        <p:spPr>
          <a:xfrm>
            <a:off x="7881870" y="5318975"/>
            <a:ext cx="2871989" cy="1200329"/>
          </a:xfrm>
          <a:prstGeom prst="rect">
            <a:avLst/>
          </a:prstGeom>
          <a:noFill/>
        </p:spPr>
        <p:txBody>
          <a:bodyPr wrap="square" rtlCol="0">
            <a:spAutoFit/>
          </a:bodyPr>
          <a:lstStyle/>
          <a:p>
            <a:r>
              <a:rPr lang="de-AT" dirty="0" err="1" smtClean="0"/>
              <a:t>Förhandsbesked</a:t>
            </a:r>
            <a:r>
              <a:rPr lang="de-AT" dirty="0" smtClean="0"/>
              <a:t> </a:t>
            </a:r>
            <a:r>
              <a:rPr lang="de-AT" dirty="0" err="1" smtClean="0"/>
              <a:t>hos</a:t>
            </a:r>
            <a:r>
              <a:rPr lang="de-AT" dirty="0" smtClean="0"/>
              <a:t> </a:t>
            </a:r>
            <a:r>
              <a:rPr lang="de-AT" dirty="0" err="1" smtClean="0"/>
              <a:t>Skatterättsnämnden</a:t>
            </a:r>
            <a:r>
              <a:rPr lang="de-AT" dirty="0" smtClean="0"/>
              <a:t> – </a:t>
            </a:r>
            <a:r>
              <a:rPr lang="de-AT" dirty="0" err="1" smtClean="0"/>
              <a:t>endast</a:t>
            </a:r>
            <a:r>
              <a:rPr lang="de-AT" dirty="0" smtClean="0"/>
              <a:t> </a:t>
            </a:r>
            <a:r>
              <a:rPr lang="de-AT" dirty="0" err="1" smtClean="0"/>
              <a:t>om</a:t>
            </a:r>
            <a:r>
              <a:rPr lang="de-AT" dirty="0" smtClean="0"/>
              <a:t> </a:t>
            </a:r>
            <a:r>
              <a:rPr lang="de-AT" dirty="0" err="1" smtClean="0"/>
              <a:t>allmänna</a:t>
            </a:r>
            <a:r>
              <a:rPr lang="de-AT" dirty="0" smtClean="0"/>
              <a:t> </a:t>
            </a:r>
            <a:r>
              <a:rPr lang="de-AT" dirty="0" err="1" smtClean="0"/>
              <a:t>ombudet</a:t>
            </a:r>
            <a:r>
              <a:rPr lang="de-AT" dirty="0" smtClean="0"/>
              <a:t> </a:t>
            </a:r>
            <a:r>
              <a:rPr lang="de-AT" dirty="0" err="1" smtClean="0"/>
              <a:t>är</a:t>
            </a:r>
            <a:r>
              <a:rPr lang="de-AT" dirty="0" smtClean="0"/>
              <a:t> </a:t>
            </a:r>
            <a:r>
              <a:rPr lang="de-AT" dirty="0" err="1" smtClean="0"/>
              <a:t>sökande</a:t>
            </a:r>
            <a:endParaRPr lang="de-AT" dirty="0"/>
          </a:p>
        </p:txBody>
      </p:sp>
    </p:spTree>
    <p:extLst>
      <p:ext uri="{BB962C8B-B14F-4D97-AF65-F5344CB8AC3E}">
        <p14:creationId xmlns:p14="http://schemas.microsoft.com/office/powerpoint/2010/main" val="3661169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err="1" smtClean="0"/>
              <a:t>Kostnadsersättning</a:t>
            </a:r>
            <a:r>
              <a:rPr lang="de-AT" dirty="0" smtClean="0"/>
              <a:t> </a:t>
            </a:r>
            <a:r>
              <a:rPr lang="de-AT" dirty="0"/>
              <a:t>i </a:t>
            </a:r>
            <a:r>
              <a:rPr lang="de-AT" dirty="0" err="1"/>
              <a:t>skattemål</a:t>
            </a:r>
            <a:endParaRPr lang="de-AT" dirty="0"/>
          </a:p>
        </p:txBody>
      </p:sp>
      <p:sp>
        <p:nvSpPr>
          <p:cNvPr id="3" name="Content Placeholder 2"/>
          <p:cNvSpPr>
            <a:spLocks noGrp="1"/>
          </p:cNvSpPr>
          <p:nvPr>
            <p:ph idx="1"/>
          </p:nvPr>
        </p:nvSpPr>
        <p:spPr/>
        <p:txBody>
          <a:bodyPr>
            <a:normAutofit fontScale="85000" lnSpcReduction="20000"/>
          </a:bodyPr>
          <a:lstStyle/>
          <a:p>
            <a:pPr marL="0" indent="0">
              <a:buNone/>
            </a:pPr>
            <a:r>
              <a:rPr lang="sv-SE" dirty="0" smtClean="0"/>
              <a:t>”kostnader </a:t>
            </a:r>
            <a:r>
              <a:rPr lang="sv-SE" dirty="0"/>
              <a:t>för ombud, biträde, utredning eller annat som denne skäligen har behövt för att ta till vara sin </a:t>
            </a:r>
            <a:r>
              <a:rPr lang="sv-SE" dirty="0" smtClean="0"/>
              <a:t>rätt”</a:t>
            </a:r>
          </a:p>
          <a:p>
            <a:pPr marL="0" indent="0">
              <a:buNone/>
            </a:pPr>
            <a:r>
              <a:rPr lang="sv-SE" dirty="0" err="1" smtClean="0"/>
              <a:t>Prop</a:t>
            </a:r>
            <a:r>
              <a:rPr lang="sv-SE" dirty="0" smtClean="0"/>
              <a:t> 1993/94:151</a:t>
            </a:r>
          </a:p>
          <a:p>
            <a:pPr marL="0" indent="0">
              <a:buNone/>
            </a:pPr>
            <a:r>
              <a:rPr lang="sv-SE" dirty="0" smtClean="0"/>
              <a:t>”verkligt behov av sakkunnig hjälp”</a:t>
            </a:r>
          </a:p>
          <a:p>
            <a:pPr marL="0" indent="0">
              <a:buNone/>
            </a:pPr>
            <a:r>
              <a:rPr lang="sv-SE" dirty="0" smtClean="0"/>
              <a:t>Objektiva omständigheter:</a:t>
            </a:r>
          </a:p>
          <a:p>
            <a:r>
              <a:rPr lang="sv-SE" dirty="0" smtClean="0"/>
              <a:t>Hur svår den skatterättsliga problemställningen är</a:t>
            </a:r>
          </a:p>
          <a:p>
            <a:pPr marL="0" indent="0">
              <a:buNone/>
            </a:pPr>
            <a:r>
              <a:rPr lang="sv-SE" dirty="0" smtClean="0"/>
              <a:t>Subjektiva omständigheter (hos den skattskyldige eller konkret i målet):</a:t>
            </a:r>
          </a:p>
          <a:p>
            <a:r>
              <a:rPr lang="sv-SE" dirty="0"/>
              <a:t>ålder, sjukdom, bristande erfarenhet och liknande </a:t>
            </a:r>
            <a:r>
              <a:rPr lang="sv-SE" dirty="0" smtClean="0"/>
              <a:t>förhållanden</a:t>
            </a:r>
          </a:p>
          <a:p>
            <a:r>
              <a:rPr lang="sv-SE" dirty="0"/>
              <a:t>mål av enklare </a:t>
            </a:r>
            <a:r>
              <a:rPr lang="sv-SE" dirty="0" smtClean="0"/>
              <a:t>beskaffenhet</a:t>
            </a:r>
          </a:p>
          <a:p>
            <a:r>
              <a:rPr lang="sv-SE" dirty="0"/>
              <a:t>där myndigheten i tillräcklig utsträckning redovisat gällande rätt och </a:t>
            </a:r>
            <a:r>
              <a:rPr lang="sv-SE" dirty="0" err="1"/>
              <a:t>sakomständigheter</a:t>
            </a:r>
            <a:r>
              <a:rPr lang="sv-SE" dirty="0"/>
              <a:t> </a:t>
            </a:r>
            <a:endParaRPr lang="sv-SE" dirty="0" smtClean="0"/>
          </a:p>
          <a:p>
            <a:r>
              <a:rPr lang="sv-SE" dirty="0"/>
              <a:t>högre krav på personer som driver någon form av näringsverksamhet </a:t>
            </a:r>
            <a:endParaRPr lang="de-AT" dirty="0" smtClean="0"/>
          </a:p>
        </p:txBody>
      </p:sp>
    </p:spTree>
    <p:extLst>
      <p:ext uri="{BB962C8B-B14F-4D97-AF65-F5344CB8AC3E}">
        <p14:creationId xmlns:p14="http://schemas.microsoft.com/office/powerpoint/2010/main" val="3708136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err="1" smtClean="0"/>
              <a:t>Kostnadsersättning</a:t>
            </a:r>
            <a:r>
              <a:rPr lang="de-AT" dirty="0" smtClean="0"/>
              <a:t> </a:t>
            </a:r>
            <a:r>
              <a:rPr lang="de-AT" dirty="0"/>
              <a:t>i </a:t>
            </a:r>
            <a:r>
              <a:rPr lang="de-AT" dirty="0" err="1"/>
              <a:t>skattemål</a:t>
            </a:r>
            <a:endParaRPr lang="de-AT" dirty="0"/>
          </a:p>
        </p:txBody>
      </p:sp>
      <p:sp>
        <p:nvSpPr>
          <p:cNvPr id="3" name="Content Placeholder 2"/>
          <p:cNvSpPr>
            <a:spLocks noGrp="1"/>
          </p:cNvSpPr>
          <p:nvPr>
            <p:ph idx="1"/>
          </p:nvPr>
        </p:nvSpPr>
        <p:spPr/>
        <p:txBody>
          <a:bodyPr>
            <a:normAutofit lnSpcReduction="10000"/>
          </a:bodyPr>
          <a:lstStyle/>
          <a:p>
            <a:pPr marL="0" indent="0">
              <a:buNone/>
            </a:pPr>
            <a:r>
              <a:rPr lang="sv-SE" dirty="0" smtClean="0"/>
              <a:t>RÅ </a:t>
            </a:r>
            <a:r>
              <a:rPr lang="sv-SE" dirty="0"/>
              <a:t>2002 ref. </a:t>
            </a:r>
            <a:r>
              <a:rPr lang="sv-SE" dirty="0" smtClean="0"/>
              <a:t>56 (internprissättning, transfer </a:t>
            </a:r>
            <a:r>
              <a:rPr lang="sv-SE" dirty="0" err="1" smtClean="0"/>
              <a:t>pricing</a:t>
            </a:r>
            <a:r>
              <a:rPr lang="sv-SE" dirty="0" smtClean="0"/>
              <a:t>)</a:t>
            </a:r>
            <a:endParaRPr lang="sv-SE" dirty="0"/>
          </a:p>
          <a:p>
            <a:pPr marL="0" indent="0">
              <a:buNone/>
            </a:pPr>
            <a:endParaRPr lang="de-AT" dirty="0" smtClean="0"/>
          </a:p>
          <a:p>
            <a:pPr marL="0" indent="0">
              <a:buNone/>
            </a:pPr>
            <a:r>
              <a:rPr lang="de-AT" dirty="0" err="1" smtClean="0"/>
              <a:t>Bevisbördan</a:t>
            </a:r>
            <a:r>
              <a:rPr lang="de-AT" dirty="0" smtClean="0"/>
              <a:t> </a:t>
            </a:r>
            <a:r>
              <a:rPr lang="de-AT" dirty="0" err="1" smtClean="0"/>
              <a:t>på</a:t>
            </a:r>
            <a:r>
              <a:rPr lang="de-AT" dirty="0" smtClean="0"/>
              <a:t> </a:t>
            </a:r>
            <a:r>
              <a:rPr lang="de-AT" dirty="0" err="1" smtClean="0"/>
              <a:t>vad</a:t>
            </a:r>
            <a:r>
              <a:rPr lang="de-AT" dirty="0" smtClean="0"/>
              <a:t> „</a:t>
            </a:r>
            <a:r>
              <a:rPr lang="sv-SE" dirty="0" smtClean="0"/>
              <a:t>som </a:t>
            </a:r>
            <a:r>
              <a:rPr lang="sv-SE" dirty="0"/>
              <a:t>denne skäligen har behövt för att ta till vara sin </a:t>
            </a:r>
            <a:r>
              <a:rPr lang="sv-SE" dirty="0" smtClean="0"/>
              <a:t>rätt” ligger på den skattskyldige</a:t>
            </a:r>
            <a:endParaRPr lang="sv-SE" dirty="0"/>
          </a:p>
          <a:p>
            <a:pPr marL="0" indent="0">
              <a:buNone/>
            </a:pPr>
            <a:r>
              <a:rPr lang="sv-SE" dirty="0"/>
              <a:t>Det kan normalt inte anses skäligen påkallat att ett ombud besöker huvudmannen på dennes kontor eller motsvarande.</a:t>
            </a:r>
            <a:r>
              <a:rPr lang="sv-SE" dirty="0" smtClean="0"/>
              <a:t> </a:t>
            </a:r>
            <a:endParaRPr lang="sv-SE" dirty="0"/>
          </a:p>
          <a:p>
            <a:pPr marL="0" indent="0">
              <a:buNone/>
            </a:pPr>
            <a:r>
              <a:rPr lang="sv-SE" dirty="0" smtClean="0"/>
              <a:t>Däremot skäligt att ombuden var med på muntlig förhandling</a:t>
            </a:r>
          </a:p>
          <a:p>
            <a:pPr marL="0" indent="0">
              <a:buNone/>
            </a:pPr>
            <a:r>
              <a:rPr lang="sv-SE" dirty="0" smtClean="0"/>
              <a:t>Rättsutlåtande och konsultation med professor ansågs skäligt</a:t>
            </a:r>
          </a:p>
          <a:p>
            <a:pPr marL="0" indent="0">
              <a:buNone/>
            </a:pPr>
            <a:r>
              <a:rPr lang="sv-SE" dirty="0" smtClean="0"/>
              <a:t>Första </a:t>
            </a:r>
            <a:r>
              <a:rPr lang="sv-SE" dirty="0"/>
              <a:t>instans 692 </a:t>
            </a:r>
            <a:r>
              <a:rPr lang="sv-SE" dirty="0" smtClean="0"/>
              <a:t>354 kr, andra instans 200 000 kr = relativt höga belopp om </a:t>
            </a:r>
            <a:r>
              <a:rPr lang="sv-SE" dirty="0" smtClean="0"/>
              <a:t>rättsfrågan </a:t>
            </a:r>
            <a:r>
              <a:rPr lang="sv-SE" dirty="0" smtClean="0"/>
              <a:t>är komplicerad och utredningen omfattande</a:t>
            </a:r>
          </a:p>
          <a:p>
            <a:pPr marL="0" indent="0">
              <a:buNone/>
            </a:pPr>
            <a:endParaRPr lang="de-AT" dirty="0"/>
          </a:p>
        </p:txBody>
      </p:sp>
    </p:spTree>
    <p:extLst>
      <p:ext uri="{BB962C8B-B14F-4D97-AF65-F5344CB8AC3E}">
        <p14:creationId xmlns:p14="http://schemas.microsoft.com/office/powerpoint/2010/main" val="2696743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err="1" smtClean="0"/>
              <a:t>Kostnadsersättning</a:t>
            </a:r>
            <a:r>
              <a:rPr lang="de-AT" dirty="0" smtClean="0"/>
              <a:t> </a:t>
            </a:r>
            <a:r>
              <a:rPr lang="de-AT" dirty="0"/>
              <a:t>i </a:t>
            </a:r>
            <a:r>
              <a:rPr lang="de-AT" dirty="0" err="1"/>
              <a:t>skattemål</a:t>
            </a:r>
            <a:endParaRPr lang="de-AT" dirty="0"/>
          </a:p>
        </p:txBody>
      </p:sp>
      <p:sp>
        <p:nvSpPr>
          <p:cNvPr id="3" name="Content Placeholder 2"/>
          <p:cNvSpPr>
            <a:spLocks noGrp="1"/>
          </p:cNvSpPr>
          <p:nvPr>
            <p:ph idx="1"/>
          </p:nvPr>
        </p:nvSpPr>
        <p:spPr/>
        <p:txBody>
          <a:bodyPr/>
          <a:lstStyle/>
          <a:p>
            <a:pPr marL="0" indent="0">
              <a:buNone/>
            </a:pPr>
            <a:r>
              <a:rPr lang="sv-SE" dirty="0" smtClean="0"/>
              <a:t>Därutöver krävs (alternativa förutsättningar):</a:t>
            </a:r>
          </a:p>
          <a:p>
            <a:r>
              <a:rPr lang="sv-SE" dirty="0" smtClean="0"/>
              <a:t>Bifall</a:t>
            </a:r>
          </a:p>
          <a:p>
            <a:r>
              <a:rPr lang="sv-SE" dirty="0" smtClean="0"/>
              <a:t>Prejudikatfallen: Enligt propositionen en fördel om den enskilde har ombud i dessa fall pga. den kontradiktoriska processen</a:t>
            </a:r>
          </a:p>
          <a:p>
            <a:r>
              <a:rPr lang="sv-SE" dirty="0" smtClean="0"/>
              <a:t>Synnerliga skäl: När Skatteverket har drivit en process eller en revision på ett sådant sätt att den skattskyldige orsakats oproportionerligt stora bördor. Stor restriktivitet.</a:t>
            </a:r>
            <a:endParaRPr lang="sv-SE" dirty="0"/>
          </a:p>
        </p:txBody>
      </p:sp>
    </p:spTree>
    <p:extLst>
      <p:ext uri="{BB962C8B-B14F-4D97-AF65-F5344CB8AC3E}">
        <p14:creationId xmlns:p14="http://schemas.microsoft.com/office/powerpoint/2010/main" val="861745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err="1" smtClean="0"/>
              <a:t>Kostnadsersättning</a:t>
            </a:r>
            <a:r>
              <a:rPr lang="de-AT" dirty="0" smtClean="0"/>
              <a:t> i </a:t>
            </a:r>
            <a:r>
              <a:rPr lang="de-AT" dirty="0" err="1" smtClean="0"/>
              <a:t>skattemål</a:t>
            </a:r>
            <a:endParaRPr lang="de-AT" dirty="0"/>
          </a:p>
        </p:txBody>
      </p:sp>
      <p:sp>
        <p:nvSpPr>
          <p:cNvPr id="3" name="Content Placeholder 2"/>
          <p:cNvSpPr>
            <a:spLocks noGrp="1"/>
          </p:cNvSpPr>
          <p:nvPr>
            <p:ph idx="1"/>
          </p:nvPr>
        </p:nvSpPr>
        <p:spPr/>
        <p:txBody>
          <a:bodyPr/>
          <a:lstStyle/>
          <a:p>
            <a:pPr marL="0" indent="0">
              <a:buNone/>
            </a:pPr>
            <a:r>
              <a:rPr lang="de-AT" dirty="0" err="1" smtClean="0"/>
              <a:t>Ersättning</a:t>
            </a:r>
            <a:r>
              <a:rPr lang="de-AT" dirty="0" smtClean="0"/>
              <a:t> </a:t>
            </a:r>
            <a:r>
              <a:rPr lang="de-AT" dirty="0" err="1" smtClean="0"/>
              <a:t>får</a:t>
            </a:r>
            <a:r>
              <a:rPr lang="de-AT" dirty="0" smtClean="0"/>
              <a:t> </a:t>
            </a:r>
            <a:r>
              <a:rPr lang="de-AT" dirty="0" err="1" smtClean="0"/>
              <a:t>inte</a:t>
            </a:r>
            <a:r>
              <a:rPr lang="de-AT" dirty="0" smtClean="0"/>
              <a:t> </a:t>
            </a:r>
            <a:r>
              <a:rPr lang="de-AT" dirty="0" err="1" smtClean="0"/>
              <a:t>lämnas</a:t>
            </a:r>
            <a:r>
              <a:rPr lang="de-AT" dirty="0" smtClean="0"/>
              <a:t> </a:t>
            </a:r>
            <a:r>
              <a:rPr lang="de-AT" dirty="0" err="1" smtClean="0"/>
              <a:t>för</a:t>
            </a:r>
            <a:r>
              <a:rPr lang="de-AT" dirty="0" smtClean="0"/>
              <a:t>: </a:t>
            </a:r>
          </a:p>
          <a:p>
            <a:pPr marL="0" indent="0">
              <a:buNone/>
            </a:pPr>
            <a:r>
              <a:rPr lang="sv-SE" dirty="0"/>
              <a:t>1. lämna deklaration,</a:t>
            </a:r>
            <a:br>
              <a:rPr lang="sv-SE" dirty="0"/>
            </a:br>
            <a:r>
              <a:rPr lang="sv-SE" dirty="0"/>
              <a:t>2. lämna föreskrivna uppgifter, eller</a:t>
            </a:r>
            <a:br>
              <a:rPr lang="sv-SE" dirty="0"/>
            </a:br>
            <a:r>
              <a:rPr lang="sv-SE" dirty="0"/>
              <a:t>3. genom räkenskaper, anteckningar eller annan lämplig dokumentation se till att det finns underlag för att fullgöra uppgiftsskyldighet samt för kontroll av uppgiftsskyldighet.</a:t>
            </a:r>
            <a:endParaRPr lang="de-AT" dirty="0"/>
          </a:p>
        </p:txBody>
      </p:sp>
      <p:sp>
        <p:nvSpPr>
          <p:cNvPr id="4" name="Rectangle 3"/>
          <p:cNvSpPr/>
          <p:nvPr/>
        </p:nvSpPr>
        <p:spPr>
          <a:xfrm>
            <a:off x="6774287" y="1493949"/>
            <a:ext cx="3799268" cy="1365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5" name="TextBox 4"/>
          <p:cNvSpPr txBox="1"/>
          <p:nvPr/>
        </p:nvSpPr>
        <p:spPr>
          <a:xfrm>
            <a:off x="6790923" y="1742204"/>
            <a:ext cx="3734873" cy="830997"/>
          </a:xfrm>
          <a:prstGeom prst="rect">
            <a:avLst/>
          </a:prstGeom>
          <a:noFill/>
        </p:spPr>
        <p:txBody>
          <a:bodyPr wrap="square" rtlCol="0">
            <a:spAutoFit/>
          </a:bodyPr>
          <a:lstStyle/>
          <a:p>
            <a:r>
              <a:rPr lang="de-AT" sz="2400" dirty="0" err="1" smtClean="0"/>
              <a:t>Det</a:t>
            </a:r>
            <a:r>
              <a:rPr lang="de-AT" sz="2400" dirty="0" smtClean="0"/>
              <a:t> här </a:t>
            </a:r>
            <a:r>
              <a:rPr lang="de-AT" sz="2400" dirty="0" err="1" smtClean="0"/>
              <a:t>ingår</a:t>
            </a:r>
            <a:r>
              <a:rPr lang="de-AT" sz="2400" dirty="0" smtClean="0"/>
              <a:t> i den </a:t>
            </a:r>
            <a:r>
              <a:rPr lang="de-AT" sz="2400" dirty="0" err="1" smtClean="0"/>
              <a:t>allmänna</a:t>
            </a:r>
            <a:r>
              <a:rPr lang="de-AT" sz="2400" dirty="0" smtClean="0"/>
              <a:t> </a:t>
            </a:r>
            <a:r>
              <a:rPr lang="de-AT" sz="2400" dirty="0" err="1" smtClean="0"/>
              <a:t>deklarationsskyldigheten</a:t>
            </a:r>
            <a:endParaRPr lang="de-AT" sz="2400" dirty="0"/>
          </a:p>
        </p:txBody>
      </p:sp>
    </p:spTree>
    <p:extLst>
      <p:ext uri="{BB962C8B-B14F-4D97-AF65-F5344CB8AC3E}">
        <p14:creationId xmlns:p14="http://schemas.microsoft.com/office/powerpoint/2010/main" val="7775638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TotalTime>
  <Words>934</Words>
  <Application>Microsoft Office PowerPoint</Application>
  <PresentationFormat>Widescreen</PresentationFormat>
  <Paragraphs>106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Den enskilde mot staten i skattemål</vt:lpstr>
      <vt:lpstr>Disposition</vt:lpstr>
      <vt:lpstr>Skatteprocessens särdrag</vt:lpstr>
      <vt:lpstr>Skatteprocessens särdrag</vt:lpstr>
      <vt:lpstr>Kostnadsersättning i skattemål</vt:lpstr>
      <vt:lpstr>Kostnadsersättning i skattemål</vt:lpstr>
      <vt:lpstr>Kostnadsersättning i skattemål</vt:lpstr>
      <vt:lpstr>Kostnadsersättning i skattemål</vt:lpstr>
      <vt:lpstr>Kostnadsersättning i skattemål</vt:lpstr>
      <vt:lpstr>Regelverket avseende kostnadsersättning i skattemål</vt:lpstr>
      <vt:lpstr>Kostnadsersättning i skattemål</vt:lpstr>
      <vt:lpstr>Kostnadsersättning i skattemål</vt:lpstr>
      <vt:lpstr>Anstånd med betalning av skatt</vt:lpstr>
      <vt:lpstr>Anstånd med betalning av skatt</vt:lpstr>
      <vt:lpstr>Anstånd med betalning av skatt</vt:lpstr>
      <vt:lpstr>Avslutande synpunkter</vt:lpstr>
    </vt:vector>
  </TitlesOfParts>
  <Company>Örebro universitet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 enskilde mot staten i skattemål</dc:title>
  <dc:creator>Eleonor Kristoffersson</dc:creator>
  <cp:lastModifiedBy>Eleonor Kristoffersson</cp:lastModifiedBy>
  <cp:revision>18</cp:revision>
  <dcterms:created xsi:type="dcterms:W3CDTF">2016-04-16T14:02:55Z</dcterms:created>
  <dcterms:modified xsi:type="dcterms:W3CDTF">2016-04-18T06:56:58Z</dcterms:modified>
</cp:coreProperties>
</file>