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62" r:id="rId3"/>
    <p:sldId id="281" r:id="rId4"/>
    <p:sldId id="264" r:id="rId5"/>
    <p:sldId id="267" r:id="rId6"/>
    <p:sldId id="265" r:id="rId7"/>
    <p:sldId id="270" r:id="rId8"/>
    <p:sldId id="266" r:id="rId9"/>
    <p:sldId id="268" r:id="rId10"/>
    <p:sldId id="278" r:id="rId11"/>
    <p:sldId id="271" r:id="rId12"/>
    <p:sldId id="269" r:id="rId13"/>
    <p:sldId id="272" r:id="rId14"/>
    <p:sldId id="273" r:id="rId15"/>
    <p:sldId id="274" r:id="rId16"/>
    <p:sldId id="279" r:id="rId17"/>
    <p:sldId id="275" r:id="rId18"/>
    <p:sldId id="276" r:id="rId19"/>
  </p:sldIdLst>
  <p:sldSz cx="12192000" cy="6858000"/>
  <p:notesSz cx="6797675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7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77308B5-FA7D-4770-A3BC-B215F0AD3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CA5BA6F7-CCC8-4B8B-9A2C-424FF6528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247EF31D-57E3-4E45-A683-F4E36A1B9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F437-D88C-4540-9741-0BE0F60A3561}" type="datetimeFigureOut">
              <a:rPr lang="sv-SE" smtClean="0"/>
              <a:pPr/>
              <a:t>2018-11-06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3FA48F65-F7D7-4707-A6FC-D75136D43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CA62B0A9-9B93-4ADB-B7AA-D5DC24EEB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4B50-77B7-4C2F-8B91-B9EF16D7F27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65352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728056F-EDFA-4A53-9720-4C9BDE251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C0DEF4C2-69C9-4189-AD22-CCF8D55DC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C60EFC8D-EF61-4BCD-A2AE-E4B7ABD57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F437-D88C-4540-9741-0BE0F60A3561}" type="datetimeFigureOut">
              <a:rPr lang="sv-SE" smtClean="0"/>
              <a:pPr/>
              <a:t>2018-11-06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F6746AD5-A9B5-4FC0-B4CB-CBB9B5216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192B5C94-9D0C-402E-BA2D-17E11E62C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4B50-77B7-4C2F-8B91-B9EF16D7F27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51326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xmlns="" id="{E53F551B-9ACE-4C61-A4FF-4EC043927E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60F8C746-430B-4ADD-9E76-FEFA49F08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2EC9910C-80DF-4889-AA81-88780B4D1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F437-D88C-4540-9741-0BE0F60A3561}" type="datetimeFigureOut">
              <a:rPr lang="sv-SE" smtClean="0"/>
              <a:pPr/>
              <a:t>2018-11-06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CFC6C550-FEC4-49F7-B984-F38182B8A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0896022F-09CC-4B6A-8597-92533B642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4B50-77B7-4C2F-8B91-B9EF16D7F27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71689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282B481-C708-4ED7-BDE1-05359BE39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D5D87287-A751-43F7-B35D-11AF183ED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0EADAF06-C7E4-45D6-9204-48B098F50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F437-D88C-4540-9741-0BE0F60A3561}" type="datetimeFigureOut">
              <a:rPr lang="sv-SE" smtClean="0"/>
              <a:pPr/>
              <a:t>2018-11-06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1DC29699-CBB7-43A7-9381-B0B35F57D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B0DB0612-D4EB-4424-8FE8-0E87C7AFD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4B50-77B7-4C2F-8B91-B9EF16D7F27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996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EADFA4C-9831-4BA4-8600-5E0F49469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3A4F5EB9-9B6A-41A5-B841-0D4C70F8B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EF2446E5-980A-4617-B1CC-E2C79972F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F437-D88C-4540-9741-0BE0F60A3561}" type="datetimeFigureOut">
              <a:rPr lang="sv-SE" smtClean="0"/>
              <a:pPr/>
              <a:t>2018-11-06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8288C21C-5B72-4D65-A226-C26B8737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1EF20741-2E26-4D34-9365-5A2B3B357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4B50-77B7-4C2F-8B91-B9EF16D7F27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01484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BA504E28-62A3-4B82-B8DE-7FFA0139C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0D1982B2-91A8-4DE9-A07A-94886AA08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4798D559-4356-4002-9975-B02084895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54E98E3B-4486-4845-BE6D-C2BD840BE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F437-D88C-4540-9741-0BE0F60A3561}" type="datetimeFigureOut">
              <a:rPr lang="sv-SE" smtClean="0"/>
              <a:pPr/>
              <a:t>2018-11-06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912BEDAE-B25A-4D7E-AACA-81C392EEF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6791EEF3-4B3B-4F78-93AB-420927C7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4B50-77B7-4C2F-8B91-B9EF16D7F27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29123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B88CA5FC-F217-4664-B058-FBA5AD393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BFDCD976-8A55-4F20-99DB-E83E32F1F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3591BB3D-C7ED-450E-A2B9-730380A2C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0F2C3D88-4BE9-43F3-8114-B6447C095D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18750B69-1784-4010-AE74-3037F1F5D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xmlns="" id="{09C92645-A836-4013-BFD0-AF28DA2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F437-D88C-4540-9741-0BE0F60A3561}" type="datetimeFigureOut">
              <a:rPr lang="sv-SE" smtClean="0"/>
              <a:pPr/>
              <a:t>2018-11-06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xmlns="" id="{395800F5-BA80-4F2F-9CF1-F40F51B06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xmlns="" id="{F93EDC72-5683-4023-A7A7-5A2EE003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4B50-77B7-4C2F-8B91-B9EF16D7F27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3679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6E78B83-B32C-4FD6-AF17-CEA56F11F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552BA68D-2C2A-4FC4-999B-A499382D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F437-D88C-4540-9741-0BE0F60A3561}" type="datetimeFigureOut">
              <a:rPr lang="sv-SE" smtClean="0"/>
              <a:pPr/>
              <a:t>2018-11-06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77AE1243-0FBE-4DFE-B7AC-3872E22D4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1CC65179-73C7-47DE-B998-B939EA3E1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4B50-77B7-4C2F-8B91-B9EF16D7F27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783061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xmlns="" id="{1A87CB9A-B772-4673-AEFB-16BC1CF9F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F437-D88C-4540-9741-0BE0F60A3561}" type="datetimeFigureOut">
              <a:rPr lang="sv-SE" smtClean="0"/>
              <a:pPr/>
              <a:t>2018-11-06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="" id="{9A43308A-FC79-44DE-868C-F51AF2AC4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E9AA8648-9D09-452C-9ED4-51079D3BB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4B50-77B7-4C2F-8B91-B9EF16D7F27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54658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074E7AC1-4FF9-4AC6-AFEF-06480D9D1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1D12B520-64F5-4525-BBB9-52A40660B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DB62EC66-1D4C-4E0E-8D03-C18C6913E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FEB0B4EF-8803-4940-9F71-6C7CEC746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F437-D88C-4540-9741-0BE0F60A3561}" type="datetimeFigureOut">
              <a:rPr lang="sv-SE" smtClean="0"/>
              <a:pPr/>
              <a:t>2018-11-06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96192E35-291E-4D61-B542-EA0C9259E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E1BB9AF0-46D7-4CDC-9688-41C61F8D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4B50-77B7-4C2F-8B91-B9EF16D7F27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06901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FEDD320-0859-4EEE-98E7-15D9A43A9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xmlns="" id="{35F9965A-A488-45A9-A6B9-951A0F987E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F8F6AB40-2541-4FAF-BA31-38EB2C12E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57472694-8669-43D9-84F4-5C5A18B87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F437-D88C-4540-9741-0BE0F60A3561}" type="datetimeFigureOut">
              <a:rPr lang="sv-SE" smtClean="0"/>
              <a:pPr/>
              <a:t>2018-11-06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353EE1C7-F2B5-49A4-95B4-7AAF4333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CF5E96E7-B488-43A8-A942-F6845A393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4B50-77B7-4C2F-8B91-B9EF16D7F27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9925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xmlns="" id="{C6219DE8-92A5-4B56-9BE4-A865E06A0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99F17E6A-53FC-45B5-BB66-90676C5A0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0B8951E6-817A-47C2-921A-4A55ECB75D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BF437-D88C-4540-9741-0BE0F60A3561}" type="datetimeFigureOut">
              <a:rPr lang="sv-SE" smtClean="0"/>
              <a:pPr/>
              <a:t>2018-11-06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A0A294D4-6591-4A06-A4A4-9944548DC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DC674A2E-42BE-4B25-B229-28A9063FA7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94B50-77B7-4C2F-8B91-B9EF16D7F27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5044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06ED39C-DD5F-45D0-A4A7-37291BF317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 dirty="0"/>
              <a:t>Rättsstatens vänner</a:t>
            </a:r>
            <a:br>
              <a:rPr lang="sv-SE" b="1" dirty="0"/>
            </a:br>
            <a:r>
              <a:rPr lang="sv-SE" b="1" dirty="0"/>
              <a:t>14 september 2018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B0B9A56D-3E1E-4468-8CCB-053F461C4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906339"/>
          </a:xfrm>
        </p:spPr>
        <p:txBody>
          <a:bodyPr/>
          <a:lstStyle/>
          <a:p>
            <a:endParaRPr lang="sv-SE" dirty="0"/>
          </a:p>
          <a:p>
            <a:r>
              <a:rPr lang="sv-SE" sz="3600" b="1" i="1" dirty="0"/>
              <a:t>Brottmålsprocessen</a:t>
            </a:r>
          </a:p>
          <a:p>
            <a:r>
              <a:rPr lang="sv-SE" sz="3600" b="1" i="1" dirty="0"/>
              <a:t>Misstanke till åtal</a:t>
            </a:r>
          </a:p>
          <a:p>
            <a:endParaRPr lang="sv-SE" sz="3600" b="1" i="1" dirty="0"/>
          </a:p>
          <a:p>
            <a:r>
              <a:rPr lang="sv-SE" sz="3600" b="1" i="1" dirty="0"/>
              <a:t>Bodil Borison</a:t>
            </a:r>
          </a:p>
          <a:p>
            <a:endParaRPr lang="sv-SE" b="1" i="1" dirty="0"/>
          </a:p>
        </p:txBody>
      </p:sp>
    </p:spTree>
    <p:extLst>
      <p:ext uri="{BB962C8B-B14F-4D97-AF65-F5344CB8AC3E}">
        <p14:creationId xmlns:p14="http://schemas.microsoft.com/office/powerpoint/2010/main" xmlns="" val="3507594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77637F2-3A58-47DA-94E0-4A1E7878A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Underrättelse forts.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0A4DC805-52A7-4F8F-A2DB-56CED4832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 </a:t>
            </a:r>
            <a:r>
              <a:rPr lang="sv-SE" b="1" dirty="0"/>
              <a:t>Polisdatalagen (2010:361</a:t>
            </a:r>
            <a:r>
              <a:rPr lang="sv-SE" dirty="0"/>
              <a:t>)</a:t>
            </a:r>
          </a:p>
          <a:p>
            <a:r>
              <a:rPr lang="sv-SE" dirty="0"/>
              <a:t> särskilt 1-3 kap och 2 kap 7 §</a:t>
            </a:r>
          </a:p>
          <a:p>
            <a:r>
              <a:rPr lang="sv-SE" dirty="0"/>
              <a:t>Sekretessbrytande (Man har rätt att dela med sig av informationen till andra myndigheter)</a:t>
            </a:r>
          </a:p>
          <a:p>
            <a:endParaRPr lang="sv-SE" dirty="0"/>
          </a:p>
          <a:p>
            <a:r>
              <a:rPr lang="sv-SE" b="1" dirty="0"/>
              <a:t>IHL- inhämtningslagen</a:t>
            </a:r>
          </a:p>
          <a:p>
            <a:r>
              <a:rPr lang="sv-SE" dirty="0" err="1"/>
              <a:t>Geodata,telefonuppgifter</a:t>
            </a:r>
            <a:endParaRPr lang="sv-SE" dirty="0"/>
          </a:p>
          <a:p>
            <a:r>
              <a:rPr lang="sv-SE" b="1" dirty="0"/>
              <a:t>PUM- polisens underrättelsemodell styr verksamheten </a:t>
            </a:r>
            <a:r>
              <a:rPr lang="sv-SE" dirty="0"/>
              <a:t>(intern föreskrift)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4024550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3E79047-6A09-4A86-A4BF-45E5D31F2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23:4 Rättegångsbalken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C79D89AE-F48C-4B7C-A981-1234EEE56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Objektivitetsprincipen</a:t>
            </a:r>
          </a:p>
          <a:p>
            <a:r>
              <a:rPr lang="sv-SE" dirty="0"/>
              <a:t>Hänsynsprincipen</a:t>
            </a:r>
          </a:p>
          <a:p>
            <a:r>
              <a:rPr lang="sv-SE" dirty="0"/>
              <a:t>Skyndsamhetsprincipen</a:t>
            </a:r>
          </a:p>
        </p:txBody>
      </p:sp>
    </p:spTree>
    <p:extLst>
      <p:ext uri="{BB962C8B-B14F-4D97-AF65-F5344CB8AC3E}">
        <p14:creationId xmlns:p14="http://schemas.microsoft.com/office/powerpoint/2010/main" xmlns="" val="2896736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EA0A11E-5130-4820-94A4-51A04E003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Åklagarens –förundersökningsledarens ansvar-bevisbörda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7D37A486-F972-4F51-B24C-F4A174DAC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Direkt och indirekt bevisning</a:t>
            </a:r>
          </a:p>
          <a:p>
            <a:r>
              <a:rPr lang="sv-SE" dirty="0"/>
              <a:t>Robust utredning</a:t>
            </a:r>
          </a:p>
          <a:p>
            <a:r>
              <a:rPr lang="sv-SE" dirty="0"/>
              <a:t>Alternativa förklaringar</a:t>
            </a:r>
          </a:p>
          <a:p>
            <a:endParaRPr lang="sv-SE" dirty="0"/>
          </a:p>
          <a:p>
            <a:r>
              <a:rPr lang="sv-SE" dirty="0"/>
              <a:t>Den tilltalades invändningar (NJA 1980 s. 359)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546015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364CCFAF-9593-4166-99CD-25CAE9990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Delgivning och kommunikation 23:18 Rättegångsbalken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86668C1C-9D75-45EE-8289-0F2B83CAF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Skälig misstanke</a:t>
            </a:r>
          </a:p>
          <a:p>
            <a:endParaRPr lang="sv-SE" dirty="0"/>
          </a:p>
          <a:p>
            <a:r>
              <a:rPr lang="sv-SE" dirty="0"/>
              <a:t>Rätten att ta del av förundersökningen-rätten till insyn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410645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953DFCE-67F4-4F75-8595-6339CB143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Vad ska särskilt framgå ur förundersökningsprotokollet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091491E3-0EB8-46CE-A606-B7C8AE001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I protokollet ska antecknas allt som är av värde och vikt för förundersökningen. Vid åtal ingen sekretess (undantag finns)</a:t>
            </a:r>
          </a:p>
          <a:p>
            <a:r>
              <a:rPr lang="sv-SE" dirty="0"/>
              <a:t> ”Slasken”: Förteckning ska finnas över vad som finns. Vid utlämnande- sekretessprövning</a:t>
            </a:r>
          </a:p>
          <a:p>
            <a:r>
              <a:rPr lang="sv-SE" dirty="0"/>
              <a:t>Utredningsdirektiv</a:t>
            </a:r>
          </a:p>
        </p:txBody>
      </p:sp>
    </p:spTree>
    <p:extLst>
      <p:ext uri="{BB962C8B-B14F-4D97-AF65-F5344CB8AC3E}">
        <p14:creationId xmlns:p14="http://schemas.microsoft.com/office/powerpoint/2010/main" xmlns="" val="1087156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D53AF9BB-937A-4354-AE74-7E6F25707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Artikel 6 i Europakonventionen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CB475088-3AFE-4F21-9E32-E5CC91585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”Rätten till en rättvis rättegång” eller ” fair trial”</a:t>
            </a:r>
          </a:p>
          <a:p>
            <a:r>
              <a:rPr lang="sv-SE" dirty="0"/>
              <a:t>Objektivitetsprincipen och oskuldspresumtionen</a:t>
            </a:r>
          </a:p>
          <a:p>
            <a:r>
              <a:rPr lang="sv-SE" dirty="0"/>
              <a:t>Rätten att inte yttra sig</a:t>
            </a:r>
          </a:p>
          <a:p>
            <a:endParaRPr lang="sv-SE" dirty="0"/>
          </a:p>
          <a:p>
            <a:r>
              <a:rPr lang="sv-SE" dirty="0"/>
              <a:t>Försvarare</a:t>
            </a:r>
          </a:p>
          <a:p>
            <a:endParaRPr lang="sv-SE" dirty="0"/>
          </a:p>
          <a:p>
            <a:r>
              <a:rPr lang="sv-SE" dirty="0"/>
              <a:t>Rätt att förbereda och utföra sin talan (åberopa egen bevisning)</a:t>
            </a:r>
          </a:p>
          <a:p>
            <a:endParaRPr lang="sv-SE" dirty="0"/>
          </a:p>
          <a:p>
            <a:r>
              <a:rPr lang="sv-SE" dirty="0"/>
              <a:t>Skyndsamhet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815337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82CA921A-BA76-4410-8A85-241622A06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Försvarare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81B94ED9-478E-49AA-8D73-5D379BB6F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” </a:t>
            </a:r>
            <a:r>
              <a:rPr lang="sv-SE" i="1" dirty="0"/>
              <a:t>Den misstänkte ska själv sköta sitt försvar.” (21:1 RB)</a:t>
            </a:r>
          </a:p>
          <a:p>
            <a:r>
              <a:rPr lang="sv-SE" i="1" dirty="0"/>
              <a:t>Vid sin talans förberedande och utförande må den misstänkte biträdas av försvarare.</a:t>
            </a:r>
          </a:p>
          <a:p>
            <a:r>
              <a:rPr lang="sv-SE" i="1" dirty="0"/>
              <a:t>Försvarare utses av den misstänkte. (23:3 RB)</a:t>
            </a:r>
          </a:p>
          <a:p>
            <a:endParaRPr lang="sv-SE" i="1" dirty="0"/>
          </a:p>
          <a:p>
            <a:r>
              <a:rPr lang="sv-SE" dirty="0"/>
              <a:t>Offentlig förvarare:</a:t>
            </a:r>
          </a:p>
          <a:p>
            <a:r>
              <a:rPr lang="sv-SE" dirty="0"/>
              <a:t>Om den misstänkte är anhållen, häktad eller misstänkt för brott för vilket inte är stadgat lindrigare straff än fängelse i sex månader. (21:3 a RB)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573806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4D56934-AB14-441F-8494-539585F2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		Åtal-dom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BC938F02-597B-4249-873D-9F3A3A4C4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 Tillräckliga skäl, åtalsplikt för åklagare (20:6 RB)</a:t>
            </a:r>
          </a:p>
          <a:p>
            <a:endParaRPr lang="sv-SE" dirty="0"/>
          </a:p>
          <a:p>
            <a:r>
              <a:rPr lang="sv-SE" dirty="0"/>
              <a:t>Ställt utom allt rimligt tvivel</a:t>
            </a:r>
          </a:p>
          <a:p>
            <a:endParaRPr lang="sv-SE" dirty="0"/>
          </a:p>
          <a:p>
            <a:r>
              <a:rPr lang="sv-SE" dirty="0" err="1"/>
              <a:t>Omedelbarhet-koncentration-muntlighet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Förutsebarhet-likställighet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022271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8B9D1BF4-5CD4-4601-ACD8-DBD755D56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</a:t>
            </a:r>
            <a:r>
              <a:rPr lang="sv-SE" b="1" dirty="0" err="1"/>
              <a:t>Taxpayers</a:t>
            </a:r>
            <a:r>
              <a:rPr lang="sv-SE" b="1" dirty="0"/>
              <a:t> </a:t>
            </a:r>
            <a:r>
              <a:rPr lang="sv-SE" b="1" dirty="0" err="1"/>
              <a:t>advocate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60F29808-B186-4C2D-997F-FFAF6A2D1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i="1" dirty="0" err="1"/>
              <a:t>Taxpayers</a:t>
            </a:r>
            <a:r>
              <a:rPr lang="sv-SE" i="1" dirty="0"/>
              <a:t> Bill</a:t>
            </a:r>
          </a:p>
          <a:p>
            <a:r>
              <a:rPr lang="sv-SE" dirty="0"/>
              <a:t>Rätt till representation</a:t>
            </a:r>
          </a:p>
          <a:p>
            <a:endParaRPr lang="sv-SE" dirty="0"/>
          </a:p>
          <a:p>
            <a:r>
              <a:rPr lang="sv-SE" dirty="0"/>
              <a:t>Ombudsman för skattebetalarna </a:t>
            </a:r>
          </a:p>
          <a:p>
            <a:endParaRPr lang="sv-SE" dirty="0"/>
          </a:p>
          <a:p>
            <a:r>
              <a:rPr lang="sv-SE" dirty="0"/>
              <a:t>Rapporterar direkt till </a:t>
            </a:r>
            <a:r>
              <a:rPr lang="sv-SE" dirty="0" err="1"/>
              <a:t>Internal</a:t>
            </a:r>
            <a:r>
              <a:rPr lang="sv-SE" dirty="0"/>
              <a:t> Revenue Service (motsv. skatteverket)</a:t>
            </a:r>
          </a:p>
          <a:p>
            <a:endParaRPr lang="sv-SE" dirty="0"/>
          </a:p>
          <a:p>
            <a:r>
              <a:rPr lang="sv-SE" dirty="0"/>
              <a:t>Lämnar årliga rapporter till Representanthuset och Finansutskottet i senaten.</a:t>
            </a:r>
          </a:p>
        </p:txBody>
      </p:sp>
    </p:spTree>
    <p:extLst>
      <p:ext uri="{BB962C8B-B14F-4D97-AF65-F5344CB8AC3E}">
        <p14:creationId xmlns:p14="http://schemas.microsoft.com/office/powerpoint/2010/main" xmlns="" val="151429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8303FA90-0D83-4F29-92AA-6BCF74C60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Offentlig verksamhet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83BAA1BA-759A-4F60-B850-3CE08756E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Legalitetsprincipen RF 1:1</a:t>
            </a:r>
          </a:p>
          <a:p>
            <a:endParaRPr lang="sv-SE" dirty="0"/>
          </a:p>
          <a:p>
            <a:r>
              <a:rPr lang="sv-SE" dirty="0"/>
              <a:t>Objektivitetsprincipen RF 1:9</a:t>
            </a:r>
          </a:p>
          <a:p>
            <a:endParaRPr lang="sv-SE" dirty="0"/>
          </a:p>
          <a:p>
            <a:r>
              <a:rPr lang="sv-SE" dirty="0"/>
              <a:t>Likhetsprincipen RF 1:9</a:t>
            </a:r>
          </a:p>
          <a:p>
            <a:endParaRPr lang="sv-SE" dirty="0"/>
          </a:p>
          <a:p>
            <a:r>
              <a:rPr lang="sv-SE" dirty="0"/>
              <a:t>Självständighetsprincipen RF 11:3</a:t>
            </a:r>
          </a:p>
          <a:p>
            <a:endParaRPr lang="sv-SE" dirty="0"/>
          </a:p>
          <a:p>
            <a:r>
              <a:rPr lang="sv-SE" dirty="0"/>
              <a:t>Offentlighetsprincipen Offentlighets och Sekretesslagen(2009:2000)</a:t>
            </a:r>
          </a:p>
        </p:txBody>
      </p:sp>
    </p:spTree>
    <p:extLst>
      <p:ext uri="{BB962C8B-B14F-4D97-AF65-F5344CB8AC3E}">
        <p14:creationId xmlns:p14="http://schemas.microsoft.com/office/powerpoint/2010/main" xmlns="" val="5636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21E83098-4210-4867-923C-D3754E16F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Underlaget för utredning om skattebrott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A6268780-AB2D-45ED-918E-7BB10188F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Från Skatteverket:</a:t>
            </a:r>
          </a:p>
          <a:p>
            <a:r>
              <a:rPr lang="sv-SE" dirty="0"/>
              <a:t>Förhandspromemoria</a:t>
            </a:r>
          </a:p>
          <a:p>
            <a:r>
              <a:rPr lang="sv-SE" dirty="0"/>
              <a:t>Revisionspromemoria</a:t>
            </a:r>
          </a:p>
          <a:p>
            <a:r>
              <a:rPr lang="sv-SE" dirty="0"/>
              <a:t>Förhandsbesked</a:t>
            </a:r>
          </a:p>
          <a:p>
            <a:r>
              <a:rPr lang="sv-SE" dirty="0"/>
              <a:t>Beslut och domar från Förvaltningsdomstolarna etc.</a:t>
            </a:r>
          </a:p>
          <a:p>
            <a:r>
              <a:rPr lang="sv-SE" dirty="0"/>
              <a:t>(konkursförvaltare, revisorer, finanspolisen </a:t>
            </a:r>
            <a:r>
              <a:rPr lang="sv-SE" dirty="0" err="1"/>
              <a:t>öveskottsinformation</a:t>
            </a:r>
            <a:r>
              <a:rPr lang="sv-SE" dirty="0"/>
              <a:t>, allmänhet </a:t>
            </a:r>
            <a:r>
              <a:rPr lang="sv-SE" dirty="0" err="1"/>
              <a:t>etc</a:t>
            </a:r>
            <a:r>
              <a:rPr lang="sv-SE" dirty="0"/>
              <a:t>)</a:t>
            </a:r>
          </a:p>
          <a:p>
            <a:r>
              <a:rPr lang="sv-SE" dirty="0"/>
              <a:t>Utredare: Ekobrottsmyndigheten och Skattebrottsenheten</a:t>
            </a:r>
          </a:p>
          <a:p>
            <a:r>
              <a:rPr lang="sv-SE" dirty="0"/>
              <a:t>(Skattebrottsmyndigheten efter begäran från Ekobrottsmyndigheten)</a:t>
            </a:r>
          </a:p>
        </p:txBody>
      </p:sp>
    </p:spTree>
    <p:extLst>
      <p:ext uri="{BB962C8B-B14F-4D97-AF65-F5344CB8AC3E}">
        <p14:creationId xmlns:p14="http://schemas.microsoft.com/office/powerpoint/2010/main" xmlns="" val="4072246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B25054CD-86CA-4831-86B6-31459399F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Förundersökning för brott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56A84DB2-E6A9-40C0-A187-1A46198E1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  RB 23 kap</a:t>
            </a:r>
          </a:p>
          <a:p>
            <a:r>
              <a:rPr lang="sv-SE" dirty="0"/>
              <a:t>Förundersökningskungörelsen</a:t>
            </a:r>
          </a:p>
          <a:p>
            <a:r>
              <a:rPr lang="sv-SE" dirty="0"/>
              <a:t>Lag om unga lagöverträdare</a:t>
            </a:r>
          </a:p>
          <a:p>
            <a:endParaRPr lang="sv-SE" dirty="0"/>
          </a:p>
          <a:p>
            <a:r>
              <a:rPr lang="sv-SE" dirty="0"/>
              <a:t>I protokollet ska antecknas allt som är av värde och vikt för förundersökningen. Vid åtal ingen sekretessprövning</a:t>
            </a:r>
          </a:p>
          <a:p>
            <a:r>
              <a:rPr lang="sv-SE" dirty="0"/>
              <a:t> Slasken: Förteckning ska finnas över vad som finns. Vid utlämnande sekretessprövning</a:t>
            </a:r>
          </a:p>
          <a:p>
            <a:r>
              <a:rPr lang="sv-SE" dirty="0"/>
              <a:t>Underrättelsematerialet</a:t>
            </a:r>
          </a:p>
        </p:txBody>
      </p:sp>
    </p:spTree>
    <p:extLst>
      <p:ext uri="{BB962C8B-B14F-4D97-AF65-F5344CB8AC3E}">
        <p14:creationId xmlns:p14="http://schemas.microsoft.com/office/powerpoint/2010/main" xmlns="" val="2175347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0FC4D05B-00ED-46B2-92DA-5257D09D4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Misstankegraderna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A5B67C21-72C2-495B-BDCC-C7DD9FB81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Anledning anta</a:t>
            </a:r>
          </a:p>
          <a:p>
            <a:r>
              <a:rPr lang="sv-SE" dirty="0"/>
              <a:t>Skälig misstanke</a:t>
            </a:r>
          </a:p>
          <a:p>
            <a:r>
              <a:rPr lang="sv-SE" dirty="0"/>
              <a:t>Sannolika skäl</a:t>
            </a:r>
          </a:p>
          <a:p>
            <a:r>
              <a:rPr lang="sv-SE" dirty="0"/>
              <a:t>Tillräckliga skäl</a:t>
            </a:r>
          </a:p>
          <a:p>
            <a:r>
              <a:rPr lang="sv-SE" dirty="0"/>
              <a:t>Ställt utom allt rimligt tvivel</a:t>
            </a:r>
          </a:p>
          <a:p>
            <a:r>
              <a:rPr lang="sv-SE" dirty="0"/>
              <a:t>Jämför Skatteprocessen: sannolikt och klart framgå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0978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005C2EED-A7C3-429E-8ABD-A0FA43590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Inledande av förundersökning RB 23:1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4E783DFF-629C-4C2F-BBD1-DB4E9A7A8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i="1" dirty="0"/>
              <a:t>   Anledning anta</a:t>
            </a:r>
          </a:p>
          <a:p>
            <a:endParaRPr lang="sv-SE" i="1" dirty="0"/>
          </a:p>
          <a:p>
            <a:pPr lvl="1"/>
            <a:r>
              <a:rPr lang="sv-SE" i="1" dirty="0"/>
              <a:t>Brott som hör under allmänt åtal</a:t>
            </a:r>
          </a:p>
          <a:p>
            <a:pPr lvl="1"/>
            <a:r>
              <a:rPr lang="sv-SE" i="1" dirty="0"/>
              <a:t>Allmän åtalsplikt</a:t>
            </a:r>
          </a:p>
          <a:p>
            <a:pPr lvl="1"/>
            <a:endParaRPr lang="sv-SE" i="1" dirty="0"/>
          </a:p>
          <a:p>
            <a:pPr lvl="1"/>
            <a:endParaRPr lang="sv-SE" i="1" dirty="0"/>
          </a:p>
          <a:p>
            <a:pPr lvl="1"/>
            <a:r>
              <a:rPr lang="sv-SE" i="1" dirty="0"/>
              <a:t>Brott- gärning</a:t>
            </a:r>
          </a:p>
          <a:p>
            <a:pPr lvl="1"/>
            <a:endParaRPr lang="sv-SE" i="1" dirty="0"/>
          </a:p>
          <a:p>
            <a:pPr lvl="1"/>
            <a:r>
              <a:rPr lang="sv-SE" i="1" dirty="0"/>
              <a:t>Beslut och det skall vara skriftligt (23:3)</a:t>
            </a:r>
          </a:p>
        </p:txBody>
      </p:sp>
    </p:spTree>
    <p:extLst>
      <p:ext uri="{BB962C8B-B14F-4D97-AF65-F5344CB8AC3E}">
        <p14:creationId xmlns:p14="http://schemas.microsoft.com/office/powerpoint/2010/main" xmlns="" val="976151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8EC4DC4-46B1-4108-9AF9-6422EF0CF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</a:t>
            </a:r>
            <a:r>
              <a:rPr lang="sv-SE" b="1" dirty="0"/>
              <a:t>	Gärningen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849DAD82-6487-4FA5-BD91-79C4189FE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  Konkretiserad</a:t>
            </a:r>
          </a:p>
          <a:p>
            <a:endParaRPr lang="sv-SE" dirty="0"/>
          </a:p>
          <a:p>
            <a:r>
              <a:rPr lang="sv-SE" dirty="0"/>
              <a:t>Tid- plats och rum</a:t>
            </a:r>
          </a:p>
          <a:p>
            <a:endParaRPr lang="sv-SE" dirty="0"/>
          </a:p>
          <a:p>
            <a:r>
              <a:rPr lang="sv-SE" dirty="0"/>
              <a:t>Vid anhållningsförhör skriftlig gärningsbeskrivning och grunden för förhöret (24:9 a RB)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703897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3F1D6AB8-50F4-4451-86C5-C915E4614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Åtgärder före förundersökningens inledande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F7DC52C6-1975-4BD8-B5FF-01D04C122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Vissa åtgärder får man vidta </a:t>
            </a:r>
          </a:p>
          <a:p>
            <a:endParaRPr lang="sv-SE" dirty="0"/>
          </a:p>
          <a:p>
            <a:r>
              <a:rPr lang="sv-SE" dirty="0"/>
              <a:t>Dock endast för att komplettera anmälan.</a:t>
            </a:r>
          </a:p>
          <a:p>
            <a:r>
              <a:rPr lang="sv-SE" dirty="0"/>
              <a:t>Ej höra vittnen och tilltalade.</a:t>
            </a:r>
          </a:p>
          <a:p>
            <a:endParaRPr lang="sv-SE" dirty="0"/>
          </a:p>
          <a:p>
            <a:r>
              <a:rPr lang="sv-SE" dirty="0"/>
              <a:t>Underlag från SKV- t.ex. </a:t>
            </a:r>
            <a:r>
              <a:rPr lang="sv-SE" dirty="0" err="1"/>
              <a:t>revisionspm</a:t>
            </a:r>
            <a:r>
              <a:rPr lang="sv-SE" dirty="0"/>
              <a:t>, förhandsbeslut etc.</a:t>
            </a:r>
          </a:p>
        </p:txBody>
      </p:sp>
    </p:spTree>
    <p:extLst>
      <p:ext uri="{BB962C8B-B14F-4D97-AF65-F5344CB8AC3E}">
        <p14:creationId xmlns:p14="http://schemas.microsoft.com/office/powerpoint/2010/main" xmlns="" val="431904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57A1476-7BA5-482E-A52D-9B4E0FFC5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Underrättelsestadiet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5871F85D-AAC4-4383-87EA-C6400DA29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2570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  </a:t>
            </a:r>
            <a:r>
              <a:rPr lang="sv-SE" b="1" dirty="0"/>
              <a:t>Insamling, bearbetning och analys </a:t>
            </a:r>
            <a:r>
              <a:rPr lang="sv-SE" dirty="0"/>
              <a:t>i syfte att:</a:t>
            </a:r>
          </a:p>
          <a:p>
            <a:r>
              <a:rPr lang="sv-SE" dirty="0"/>
              <a:t>Klarlägga om brottslig verksamhet har utövats eller kan komma att utövas och som inte utgör förundersökning. </a:t>
            </a:r>
          </a:p>
          <a:p>
            <a:endParaRPr lang="sv-SE" dirty="0"/>
          </a:p>
          <a:p>
            <a:r>
              <a:rPr lang="sv-SE" dirty="0"/>
              <a:t>Utgöra underlag för beslut t.ex. för att inleda </a:t>
            </a:r>
            <a:r>
              <a:rPr lang="sv-SE" dirty="0" err="1"/>
              <a:t>förudnersökning</a:t>
            </a:r>
            <a:r>
              <a:rPr lang="sv-SE" dirty="0"/>
              <a:t>, ge vägledningar, riskbedömningar etc.</a:t>
            </a:r>
          </a:p>
          <a:p>
            <a:r>
              <a:rPr lang="sv-SE" b="1" dirty="0"/>
              <a:t>Polisens ansvar – även Skattebrottsenheterna har underrättelseverksamhet</a:t>
            </a:r>
          </a:p>
          <a:p>
            <a:endParaRPr lang="sv-SE" dirty="0"/>
          </a:p>
          <a:p>
            <a:r>
              <a:rPr lang="sv-SE" b="1" dirty="0"/>
              <a:t>POE</a:t>
            </a:r>
          </a:p>
          <a:p>
            <a:endParaRPr lang="sv-SE" dirty="0"/>
          </a:p>
          <a:p>
            <a:r>
              <a:rPr lang="sv-SE" b="1" dirty="0"/>
              <a:t>Åklagarens ansvar</a:t>
            </a:r>
          </a:p>
          <a:p>
            <a:r>
              <a:rPr lang="sv-SE" dirty="0"/>
              <a:t>Tvångsmedel får inte användas i  polisens spaningsverksamhet eller i underrättelse verksamhet. (kan finnas undantag för Säpo Ds 2005:21)</a:t>
            </a:r>
          </a:p>
        </p:txBody>
      </p:sp>
    </p:spTree>
    <p:extLst>
      <p:ext uri="{BB962C8B-B14F-4D97-AF65-F5344CB8AC3E}">
        <p14:creationId xmlns:p14="http://schemas.microsoft.com/office/powerpoint/2010/main" xmlns="" val="239455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9658</TotalTime>
  <Words>572</Words>
  <Application>Microsoft Office PowerPoint</Application>
  <PresentationFormat>Anpassad</PresentationFormat>
  <Paragraphs>146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19" baseType="lpstr">
      <vt:lpstr>Office-tema</vt:lpstr>
      <vt:lpstr>Rättsstatens vänner 14 september 2018</vt:lpstr>
      <vt:lpstr>Offentlig verksamhet</vt:lpstr>
      <vt:lpstr>Underlaget för utredning om skattebrott</vt:lpstr>
      <vt:lpstr>Förundersökning för brott</vt:lpstr>
      <vt:lpstr>Misstankegraderna</vt:lpstr>
      <vt:lpstr>Inledande av förundersökning RB 23:1</vt:lpstr>
      <vt:lpstr>   Gärningen</vt:lpstr>
      <vt:lpstr>Åtgärder före förundersökningens inledande</vt:lpstr>
      <vt:lpstr>Underrättelsestadiet</vt:lpstr>
      <vt:lpstr>Underrättelse forts.</vt:lpstr>
      <vt:lpstr>23:4 Rättegångsbalken </vt:lpstr>
      <vt:lpstr>Åklagarens –förundersökningsledarens ansvar-bevisbörda</vt:lpstr>
      <vt:lpstr>Delgivning och kommunikation 23:18 Rättegångsbalken</vt:lpstr>
      <vt:lpstr>Vad ska särskilt framgå ur förundersökningsprotokollet</vt:lpstr>
      <vt:lpstr>Artikel 6 i Europakonventionen</vt:lpstr>
      <vt:lpstr>Försvarare </vt:lpstr>
      <vt:lpstr>  Åtal-dom</vt:lpstr>
      <vt:lpstr>  Taxpayers advocate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Bodil Borison</dc:creator>
  <cp:lastModifiedBy>Ewa</cp:lastModifiedBy>
  <cp:revision>41</cp:revision>
  <cp:lastPrinted>2018-09-12T14:24:09Z</cp:lastPrinted>
  <dcterms:created xsi:type="dcterms:W3CDTF">2018-07-31T12:36:46Z</dcterms:created>
  <dcterms:modified xsi:type="dcterms:W3CDTF">2018-11-06T11:37:08Z</dcterms:modified>
</cp:coreProperties>
</file>